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1" r:id="rId8"/>
    <p:sldId id="259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30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A160387-02A6-408B-9740-24BA45DA030C}" type="datetimeFigureOut">
              <a:rPr lang="sl-SI" smtClean="0"/>
              <a:t>30. 06. 2018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369003-5423-4164-B0E1-6353182EFE23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Avtomatsko generiranje sloganov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Matej Martinc</a:t>
            </a:r>
          </a:p>
          <a:p>
            <a:r>
              <a:rPr lang="sl-SI" dirty="0"/>
              <a:t>m</a:t>
            </a:r>
            <a:r>
              <a:rPr lang="sl-SI" dirty="0" smtClean="0"/>
              <a:t>atej.martinc@ijs.si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92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21088"/>
          </a:xfrm>
        </p:spPr>
        <p:txBody>
          <a:bodyPr/>
          <a:lstStyle/>
          <a:p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 smtClean="0"/>
              <a:t>Opis sistema </a:t>
            </a:r>
            <a:endParaRPr lang="sl-SI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Oris sistema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Vhod: Tekstovni dokument/i</a:t>
            </a:r>
          </a:p>
          <a:p>
            <a:r>
              <a:rPr lang="sl-SI" dirty="0" smtClean="0"/>
              <a:t>Izhod: Množica sloganov</a:t>
            </a:r>
          </a:p>
          <a:p>
            <a:r>
              <a:rPr lang="sl-SI" dirty="0" smtClean="0"/>
              <a:t>Pravilnost:</a:t>
            </a:r>
          </a:p>
          <a:p>
            <a:pPr lvl="1"/>
            <a:r>
              <a:rPr lang="sl-SI" dirty="0" smtClean="0"/>
              <a:t>Baza obstoječih angleških sloganov za generiranje skeletov</a:t>
            </a:r>
          </a:p>
          <a:p>
            <a:pPr lvl="1"/>
            <a:r>
              <a:rPr lang="sl-SI" dirty="0" smtClean="0"/>
              <a:t>Jezikovni model</a:t>
            </a:r>
          </a:p>
          <a:p>
            <a:pPr lvl="1"/>
            <a:r>
              <a:rPr lang="sl-SI" dirty="0" smtClean="0"/>
              <a:t>Preverjanje črkovanja</a:t>
            </a:r>
          </a:p>
          <a:p>
            <a:r>
              <a:rPr lang="sl-SI" dirty="0" smtClean="0"/>
              <a:t>Relevantnost:</a:t>
            </a:r>
          </a:p>
          <a:p>
            <a:pPr lvl="1"/>
            <a:r>
              <a:rPr lang="sl-SI" dirty="0" smtClean="0"/>
              <a:t>Posebna funkcija za izračun relevantnosti </a:t>
            </a:r>
          </a:p>
          <a:p>
            <a:r>
              <a:rPr lang="sl-SI" dirty="0" smtClean="0"/>
              <a:t>Vpadljivost:</a:t>
            </a:r>
          </a:p>
          <a:p>
            <a:pPr lvl="1"/>
            <a:r>
              <a:rPr lang="sl-SI" dirty="0" smtClean="0"/>
              <a:t>Slogovna sredstva: aliteracija, konsonanca, asonanca in rima</a:t>
            </a:r>
          </a:p>
          <a:p>
            <a:pPr lvl="1"/>
            <a:r>
              <a:rPr lang="sl-SI" dirty="0" smtClean="0"/>
              <a:t>Bisociacija</a:t>
            </a:r>
          </a:p>
          <a:p>
            <a:pPr lvl="1"/>
            <a:r>
              <a:rPr lang="sl-SI" dirty="0" smtClean="0"/>
              <a:t>Metafora</a:t>
            </a:r>
          </a:p>
          <a:p>
            <a:r>
              <a:rPr lang="sl-SI" dirty="0" smtClean="0"/>
              <a:t>Uporabnost in humor?</a:t>
            </a:r>
          </a:p>
          <a:p>
            <a:pPr marL="457200" lvl="1" indent="0"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25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Vhod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Obvezen vhod je/so tekstovna datoteka/e z:</a:t>
            </a:r>
          </a:p>
          <a:p>
            <a:pPr lvl="1"/>
            <a:r>
              <a:rPr lang="sl-SI" dirty="0" smtClean="0"/>
              <a:t>Opisom podjetja, ustanove – </a:t>
            </a:r>
            <a:r>
              <a:rPr lang="sl-SI" dirty="0" smtClean="0">
                <a:solidFill>
                  <a:srgbClr val="C00000"/>
                </a:solidFill>
              </a:rPr>
              <a:t>Glavna domena</a:t>
            </a:r>
          </a:p>
          <a:p>
            <a:pPr lvl="1"/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Asociranim besedilom iz drugega področja </a:t>
            </a:r>
            <a:r>
              <a:rPr lang="sl-SI" dirty="0" smtClean="0"/>
              <a:t>(npr</a:t>
            </a:r>
            <a:r>
              <a:rPr lang="sl-SI" dirty="0"/>
              <a:t>. </a:t>
            </a:r>
            <a:r>
              <a:rPr lang="sl-SI" dirty="0" smtClean="0"/>
              <a:t> </a:t>
            </a:r>
            <a:r>
              <a:rPr lang="sl-SI" dirty="0"/>
              <a:t>z</a:t>
            </a:r>
            <a:r>
              <a:rPr lang="sl-SI" dirty="0" smtClean="0"/>
              <a:t>a športne copate Puma je to </a:t>
            </a:r>
            <a:r>
              <a:rPr lang="sl-SI" dirty="0"/>
              <a:t>Wikipedia članek o pumah )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sl-SI" dirty="0" smtClean="0">
                <a:solidFill>
                  <a:srgbClr val="C00000"/>
                </a:solidFill>
              </a:rPr>
              <a:t>Bisociativna domena </a:t>
            </a:r>
          </a:p>
          <a:p>
            <a:r>
              <a:rPr lang="sl-SI" dirty="0" smtClean="0"/>
              <a:t>Neobvezni vhodi:</a:t>
            </a:r>
          </a:p>
          <a:p>
            <a:pPr lvl="1"/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Metafora povezana s podjetjem (</a:t>
            </a:r>
            <a:r>
              <a:rPr lang="sl-SI" i="1" dirty="0" smtClean="0">
                <a:solidFill>
                  <a:schemeClr val="bg1">
                    <a:lumMod val="50000"/>
                  </a:schemeClr>
                </a:solidFill>
              </a:rPr>
              <a:t>Metaphor Magnet(MM)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) – </a:t>
            </a:r>
            <a:r>
              <a:rPr lang="sl-SI" dirty="0" smtClean="0">
                <a:solidFill>
                  <a:srgbClr val="C00000"/>
                </a:solidFill>
              </a:rPr>
              <a:t>Metaforična domena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</a:t>
            </a:r>
            <a:r>
              <a:rPr lang="sl-SI" dirty="0" smtClean="0">
                <a:solidFill>
                  <a:srgbClr val="C00000"/>
                </a:solidFill>
              </a:rPr>
              <a:t>Glavni predmet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</a:t>
            </a:r>
            <a:r>
              <a:rPr lang="sl-SI" dirty="0" smtClean="0">
                <a:solidFill>
                  <a:srgbClr val="C00000"/>
                </a:solidFill>
              </a:rPr>
              <a:t>Stranski predmet</a:t>
            </a:r>
            <a:endParaRPr lang="sl-SI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sl-SI" dirty="0" smtClean="0">
                <a:solidFill>
                  <a:schemeClr val="tx2"/>
                </a:solidFill>
              </a:rPr>
              <a:t>MM vhod       Življenje                          je              igra</a:t>
            </a:r>
          </a:p>
          <a:p>
            <a:pPr marL="457200" lvl="1" indent="0">
              <a:buNone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MM izhod       Zabavna iluzija             je              misija</a:t>
            </a:r>
          </a:p>
          <a:p>
            <a:pPr marL="457200" lvl="1" indent="0">
              <a:buNone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MM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izhod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Zapletena uganka      je              čudovit spektakel</a:t>
            </a:r>
          </a:p>
          <a:p>
            <a:pPr lvl="1"/>
            <a:r>
              <a:rPr lang="sl-SI" dirty="0" smtClean="0">
                <a:solidFill>
                  <a:srgbClr val="C00000"/>
                </a:solidFill>
              </a:rPr>
              <a:t>Terminologija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povezana s področjem podjetja (npr. ‚agrarni sektor‘, ‚minimalno sprejemljiv produkt‘)</a:t>
            </a:r>
          </a:p>
          <a:p>
            <a:pPr marL="457200" lvl="1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</a:p>
          <a:p>
            <a:pPr marL="457200" lvl="1" indent="0">
              <a:buNone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endParaRPr lang="sl-SI" dirty="0" smtClean="0">
              <a:solidFill>
                <a:schemeClr val="tx1"/>
              </a:solidFill>
            </a:endParaRPr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29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besednih bazenov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Vsi vhodni teksti se tokenizirajo in oblikoskladenjsko označijo, vse besede razvrstimo v 8 besednih bazenov glede na oblikoskladenjsko oznako in domeno</a:t>
            </a:r>
          </a:p>
          <a:p>
            <a:endParaRPr lang="sl-S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05156"/>
              </p:ext>
            </p:extLst>
          </p:nvPr>
        </p:nvGraphicFramePr>
        <p:xfrm>
          <a:off x="899592" y="3212976"/>
          <a:ext cx="770485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Glavna domena, metaforična domena, Terminologija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Bisociativna domena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ADJ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ADV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ADJ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ADV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house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eat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big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quickly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car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fast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in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dog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had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mean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there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cat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nice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lightly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trees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grow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green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now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toy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went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good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here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5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Razširitev besednih bazenov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optimalno delovanje sistema so potrebni bazeni z veliko besed</a:t>
            </a:r>
          </a:p>
          <a:p>
            <a:r>
              <a:rPr lang="sl-SI" dirty="0" smtClean="0"/>
              <a:t>Bazene razširimo s pomočjo FastText (Bojanowski et al., 2016) vpetij (embeddings) dolžine 300</a:t>
            </a:r>
          </a:p>
          <a:p>
            <a:r>
              <a:rPr lang="sl-SI" dirty="0" smtClean="0"/>
              <a:t>Za vsako besedo v bazenu poiščemo </a:t>
            </a:r>
            <a:r>
              <a:rPr lang="sl-SI" dirty="0" smtClean="0">
                <a:solidFill>
                  <a:srgbClr val="C00000"/>
                </a:solidFill>
              </a:rPr>
              <a:t>15 njej najbližjih besed</a:t>
            </a:r>
            <a:r>
              <a:rPr lang="sl-SI" dirty="0" smtClean="0"/>
              <a:t> s pomočjo </a:t>
            </a:r>
            <a:r>
              <a:rPr lang="sl-SI" dirty="0" smtClean="0">
                <a:solidFill>
                  <a:srgbClr val="C00000"/>
                </a:solidFill>
              </a:rPr>
              <a:t>kosinusne razdalje</a:t>
            </a:r>
            <a:r>
              <a:rPr lang="sl-SI" dirty="0" smtClean="0"/>
              <a:t> in jih dodamo v primeren bazen</a:t>
            </a:r>
          </a:p>
          <a:p>
            <a:endParaRPr lang="sl-S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791684"/>
              </p:ext>
            </p:extLst>
          </p:nvPr>
        </p:nvGraphicFramePr>
        <p:xfrm>
          <a:off x="899592" y="4581128"/>
          <a:ext cx="2808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King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0.7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0.8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70607"/>
              </p:ext>
            </p:extLst>
          </p:nvPr>
        </p:nvGraphicFramePr>
        <p:xfrm>
          <a:off x="5292080" y="4581128"/>
          <a:ext cx="2808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Queen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0.6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0.6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59832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Kosinusna razdalja = 0.9856</a:t>
            </a:r>
            <a:endParaRPr lang="sl-SI" dirty="0"/>
          </a:p>
        </p:txBody>
      </p:sp>
      <p:cxnSp>
        <p:nvCxnSpPr>
          <p:cNvPr id="9" name="Elbow Connector 8"/>
          <p:cNvCxnSpPr>
            <a:stCxn id="5" idx="2"/>
            <a:endCxn id="7" idx="1"/>
          </p:cNvCxnSpPr>
          <p:nvPr/>
        </p:nvCxnSpPr>
        <p:spPr>
          <a:xfrm rot="16200000" flipH="1">
            <a:off x="2312225" y="5314331"/>
            <a:ext cx="739130" cy="756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2"/>
            <a:endCxn id="7" idx="3"/>
          </p:cNvCxnSpPr>
          <p:nvPr/>
        </p:nvCxnSpPr>
        <p:spPr>
          <a:xfrm rot="5400000">
            <a:off x="6020637" y="5386339"/>
            <a:ext cx="739130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Otežitev besed glede na relevantnost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sl-SI" sz="2200" dirty="0" smtClean="0"/>
                  <a:t>Vsem besedam iz glavne in bisociativne domene se pripiše utež po naslednji enačbi: </a:t>
                </a:r>
                <a:endParaRPr lang="sl-SI" sz="2200" i="1" dirty="0" smtClean="0">
                  <a:latin typeface="Cambria Math"/>
                </a:endParaRPr>
              </a:p>
              <a:p>
                <a:pPr marL="0" indent="0">
                  <a:spcBef>
                    <a:spcPts val="158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000" i="1">
                              <a:latin typeface="Cambria Math"/>
                            </a:rPr>
                            <m:t>𝑓𝑟𝑒𝑘𝑣𝑒𝑛𝑐𝑎</m:t>
                          </m:r>
                          <m:r>
                            <a:rPr lang="sl-SI" sz="2000" i="1">
                              <a:latin typeface="Cambria Math"/>
                            </a:rPr>
                            <m:t> </m:t>
                          </m:r>
                          <m:r>
                            <a:rPr lang="sl-SI" sz="2000" i="1">
                              <a:latin typeface="Cambria Math"/>
                            </a:rPr>
                            <m:t>𝑏𝑒𝑠𝑒𝑑𝑒</m:t>
                          </m:r>
                          <m:r>
                            <a:rPr lang="sl-SI" sz="2000" i="1">
                              <a:latin typeface="Cambria Math"/>
                            </a:rPr>
                            <m:t> </m:t>
                          </m:r>
                          <m:r>
                            <a:rPr lang="sl-SI" sz="2000" i="1">
                              <a:latin typeface="Cambria Math"/>
                            </a:rPr>
                            <m:t>𝑣</m:t>
                          </m:r>
                          <m:r>
                            <a:rPr lang="sl-SI" sz="2000" i="1">
                              <a:latin typeface="Cambria Math"/>
                            </a:rPr>
                            <m:t> </m:t>
                          </m:r>
                          <m:r>
                            <a:rPr lang="sl-SI" sz="2000" i="1">
                              <a:latin typeface="Cambria Math"/>
                            </a:rPr>
                            <m:t>𝑣h𝑜𝑑𝑛𝑒𝑚</m:t>
                          </m:r>
                          <m:r>
                            <a:rPr lang="sl-SI" sz="2000" i="1">
                              <a:latin typeface="Cambria Math"/>
                            </a:rPr>
                            <m:t> </m:t>
                          </m:r>
                          <m:r>
                            <a:rPr lang="sl-SI" sz="2000" i="1">
                              <a:latin typeface="Cambria Math"/>
                            </a:rPr>
                            <m:t>𝑡𝑒𝑘𝑠𝑡𝑢</m:t>
                          </m:r>
                        </m:num>
                        <m:den>
                          <m:eqArr>
                            <m:eqArrPr>
                              <m:ctrlPr>
                                <a:rPr lang="sl-SI" sz="20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sl-SI" sz="2000" i="1">
                                  <a:latin typeface="Cambria Math"/>
                                </a:rPr>
                                <m:t>𝑓𝑟𝑒𝑘𝑣𝑒𝑛𝑐𝑎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𝑏𝑒𝑠𝑒𝑑𝑒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𝑟𝑒𝑓𝑒𝑟𝑒𝑛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č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𝑛𝑒𝑚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000" i="1">
                                  <a:latin typeface="Cambria Math"/>
                                </a:rPr>
                                <m:t>𝑘𝑜𝑟𝑝𝑢𝑠𝑢</m:t>
                              </m:r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sl-SI" sz="2000" dirty="0"/>
              </a:p>
              <a:p>
                <a:r>
                  <a:rPr lang="sl-SI" sz="2200" dirty="0" smtClean="0"/>
                  <a:t>Kot referenčni korpus uporabimo BNC</a:t>
                </a:r>
              </a:p>
              <a:p>
                <a:pPr>
                  <a:spcAft>
                    <a:spcPts val="1000"/>
                  </a:spcAft>
                </a:pPr>
                <a:r>
                  <a:rPr lang="sl-SI" sz="2200" dirty="0" smtClean="0"/>
                  <a:t>Pri terminoloških besedah se utež določi po enačbi: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1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eqArr>
                            <m:eqArrPr>
                              <m:ctrlPr>
                                <a:rPr lang="sl-SI" sz="21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sl-SI" sz="2100" i="1">
                                  <a:latin typeface="Cambria Math"/>
                                </a:rPr>
                                <m:t>𝑓𝑟𝑒𝑘𝑣𝑒𝑛𝑐𝑎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𝑏𝑒𝑠𝑒𝑑𝑒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𝑟𝑒𝑓𝑒𝑟𝑒𝑛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č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𝑛𝑒𝑚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sl-SI" sz="2100" i="1">
                                  <a:latin typeface="Cambria Math"/>
                                </a:rPr>
                                <m:t>𝑘𝑜𝑟𝑝𝑢𝑠𝑢</m:t>
                              </m:r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sl-SI" sz="2100" dirty="0"/>
              </a:p>
              <a:p>
                <a:r>
                  <a:rPr lang="sl-SI" sz="2200" dirty="0" smtClean="0"/>
                  <a:t>Kjer je n nastavljiv parameter s privzeto vrednostjo 10</a:t>
                </a:r>
              </a:p>
              <a:p>
                <a:r>
                  <a:rPr lang="sl-SI" sz="2200" dirty="0" smtClean="0"/>
                  <a:t>Ostale besede imajo utež 0</a:t>
                </a:r>
              </a:p>
              <a:p>
                <a:endParaRPr lang="sl-SI" dirty="0" smtClean="0"/>
              </a:p>
              <a:p>
                <a:pPr marL="0" indent="0">
                  <a:buNone/>
                </a:pPr>
                <a:endParaRPr lang="sl-SI" sz="1900" dirty="0"/>
              </a:p>
              <a:p>
                <a:endParaRPr lang="sl-SI" dirty="0" smtClean="0"/>
              </a:p>
              <a:p>
                <a:endParaRPr lang="sl-SI" dirty="0" smtClean="0"/>
              </a:p>
              <a:p>
                <a:endParaRPr lang="sl-SI" dirty="0"/>
              </a:p>
              <a:p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80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Baza 5287 angleških sloganov</a:t>
            </a:r>
          </a:p>
          <a:p>
            <a:r>
              <a:rPr lang="sl-SI" dirty="0" smtClean="0"/>
              <a:t>Slogane tokeniziramo in oblikoskladenjsko označimo</a:t>
            </a:r>
          </a:p>
          <a:p>
            <a:r>
              <a:rPr lang="sl-SI" dirty="0" smtClean="0"/>
              <a:t>Iz vsakega slogana v bazi odstranimo vse samostalnike, glagole, pridevnike in prislove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rgbClr val="C00000"/>
                </a:solidFill>
              </a:rPr>
              <a:t>Any man looks extreme with XXX shaving cream 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tx2"/>
                </a:solidFill>
              </a:rPr>
              <a:t>Any ______ 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VB      ADJ              NN        VB     NN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Naključno izberemo pozicije, ki naj jih zapolnejo besede iz bisociativne domene glede na vrednost bisociativnega parametra B (med 0 in 1)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>
                <a:solidFill>
                  <a:schemeClr val="accent1"/>
                </a:solidFill>
              </a:rPr>
              <a:t>Primer (B = 0.5):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rgbClr val="C00000"/>
                </a:solidFill>
              </a:rPr>
              <a:t>Any man looks extreme with XXX shaving cream 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tx2"/>
                </a:solidFill>
              </a:rPr>
              <a:t>Any ______ 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VB      ADJ              NN        VB     NN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    </a:t>
            </a:r>
            <a:r>
              <a:rPr lang="sl-SI" dirty="0" smtClean="0">
                <a:solidFill>
                  <a:schemeClr val="accent5"/>
                </a:solidFill>
              </a:rPr>
              <a:t>B                              B           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32354" y="4180447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Uvedba slogovnih figur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Aliteracija</a:t>
            </a:r>
            <a:r>
              <a:rPr lang="sl-SI" dirty="0" smtClean="0"/>
              <a:t>: ponovitev istega soglasnika ali iste skupine soglasnikov</a:t>
            </a:r>
          </a:p>
          <a:p>
            <a:pPr marL="0" indent="0">
              <a:buNone/>
            </a:pPr>
            <a:r>
              <a:rPr lang="sl-SI" b="1" dirty="0" smtClean="0"/>
              <a:t>    </a:t>
            </a:r>
            <a:r>
              <a:rPr lang="sl-SI" b="1" dirty="0" smtClean="0">
                <a:solidFill>
                  <a:schemeClr val="accent1"/>
                </a:solidFill>
              </a:rPr>
              <a:t>L</a:t>
            </a:r>
            <a:r>
              <a:rPr lang="sl-SI" dirty="0" smtClean="0">
                <a:solidFill>
                  <a:schemeClr val="accent1"/>
                </a:solidFill>
              </a:rPr>
              <a:t>andscape </a:t>
            </a:r>
            <a:r>
              <a:rPr lang="sl-SI" b="1" dirty="0" smtClean="0">
                <a:solidFill>
                  <a:schemeClr val="accent1"/>
                </a:solidFill>
              </a:rPr>
              <a:t>l</a:t>
            </a:r>
            <a:r>
              <a:rPr lang="sl-SI" dirty="0" smtClean="0">
                <a:solidFill>
                  <a:schemeClr val="accent1"/>
                </a:solidFill>
              </a:rPr>
              <a:t>over, </a:t>
            </a:r>
            <a:r>
              <a:rPr lang="sl-SI" b="1" dirty="0" smtClean="0">
                <a:solidFill>
                  <a:schemeClr val="accent1"/>
                </a:solidFill>
              </a:rPr>
              <a:t>l</a:t>
            </a:r>
            <a:r>
              <a:rPr lang="sl-SI" dirty="0" smtClean="0">
                <a:solidFill>
                  <a:schemeClr val="accent1"/>
                </a:solidFill>
              </a:rPr>
              <a:t>ord of </a:t>
            </a:r>
            <a:r>
              <a:rPr lang="sl-SI" b="1" dirty="0" smtClean="0">
                <a:solidFill>
                  <a:schemeClr val="accent1"/>
                </a:solidFill>
              </a:rPr>
              <a:t>l</a:t>
            </a:r>
            <a:r>
              <a:rPr lang="sl-SI" dirty="0" smtClean="0">
                <a:solidFill>
                  <a:schemeClr val="accent1"/>
                </a:solidFill>
              </a:rPr>
              <a:t>anguage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Asonanca</a:t>
            </a:r>
            <a:r>
              <a:rPr lang="sl-SI" dirty="0" smtClean="0"/>
              <a:t>: ponovitev istega samoglasnika ali iste skupine samoglasnikov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1"/>
                </a:solidFill>
              </a:rPr>
              <a:t> </a:t>
            </a:r>
            <a:r>
              <a:rPr lang="sl-SI" dirty="0" smtClean="0">
                <a:solidFill>
                  <a:schemeClr val="accent1"/>
                </a:solidFill>
              </a:rPr>
              <a:t>   The engin</a:t>
            </a:r>
            <a:r>
              <a:rPr lang="sl-SI" b="1" dirty="0" smtClean="0">
                <a:solidFill>
                  <a:schemeClr val="accent1"/>
                </a:solidFill>
              </a:rPr>
              <a:t>ee</a:t>
            </a:r>
            <a:r>
              <a:rPr lang="sl-SI" dirty="0" smtClean="0">
                <a:solidFill>
                  <a:schemeClr val="accent1"/>
                </a:solidFill>
              </a:rPr>
              <a:t>r held the st</a:t>
            </a:r>
            <a:r>
              <a:rPr lang="sl-SI" b="1" dirty="0" smtClean="0">
                <a:solidFill>
                  <a:schemeClr val="accent1"/>
                </a:solidFill>
              </a:rPr>
              <a:t>ee</a:t>
            </a:r>
            <a:r>
              <a:rPr lang="sl-SI" dirty="0" smtClean="0">
                <a:solidFill>
                  <a:schemeClr val="accent1"/>
                </a:solidFill>
              </a:rPr>
              <a:t>ring wh</a:t>
            </a:r>
            <a:r>
              <a:rPr lang="sl-SI" b="1" dirty="0" smtClean="0">
                <a:solidFill>
                  <a:schemeClr val="accent1"/>
                </a:solidFill>
              </a:rPr>
              <a:t>ee</a:t>
            </a:r>
            <a:r>
              <a:rPr lang="sl-SI" dirty="0" smtClean="0">
                <a:solidFill>
                  <a:schemeClr val="accent1"/>
                </a:solidFill>
              </a:rPr>
              <a:t>l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Konsonanca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: ponovitev istih soglasnikov v sosednjih besedah z različnimi samoglasniki</a:t>
            </a:r>
          </a:p>
          <a:p>
            <a:pPr marL="0" indent="0">
              <a:buNone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sl-SI" dirty="0" smtClean="0">
                <a:solidFill>
                  <a:schemeClr val="accent1"/>
                </a:solidFill>
              </a:rPr>
              <a:t>Dic</a:t>
            </a:r>
            <a:r>
              <a:rPr lang="sl-SI" b="1" dirty="0" smtClean="0">
                <a:solidFill>
                  <a:schemeClr val="accent1"/>
                </a:solidFill>
              </a:rPr>
              <a:t>k</a:t>
            </a:r>
            <a:r>
              <a:rPr lang="sl-SI" dirty="0" smtClean="0">
                <a:solidFill>
                  <a:schemeClr val="accent1"/>
                </a:solidFill>
              </a:rPr>
              <a:t> li</a:t>
            </a:r>
            <a:r>
              <a:rPr lang="sl-SI" b="1" dirty="0" smtClean="0">
                <a:solidFill>
                  <a:schemeClr val="accent1"/>
                </a:solidFill>
              </a:rPr>
              <a:t>k</a:t>
            </a:r>
            <a:r>
              <a:rPr lang="sl-SI" dirty="0" smtClean="0">
                <a:solidFill>
                  <a:schemeClr val="accent1"/>
                </a:solidFill>
              </a:rPr>
              <a:t>es his new bi</a:t>
            </a:r>
            <a:r>
              <a:rPr lang="sl-SI" b="1" dirty="0" smtClean="0">
                <a:solidFill>
                  <a:schemeClr val="accent1"/>
                </a:solidFill>
              </a:rPr>
              <a:t>k</a:t>
            </a:r>
            <a:r>
              <a:rPr lang="sl-SI" dirty="0" smtClean="0">
                <a:solidFill>
                  <a:schemeClr val="accent1"/>
                </a:solidFill>
              </a:rPr>
              <a:t>e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Rima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sl-SI" dirty="0"/>
              <a:t>ujemanje končnega dela dveh besed, navadno zadnjih dveh </a:t>
            </a:r>
            <a:r>
              <a:rPr lang="sl-SI" dirty="0" smtClean="0"/>
              <a:t>zlogov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1"/>
                </a:solidFill>
              </a:rPr>
              <a:t>    A </a:t>
            </a:r>
            <a:r>
              <a:rPr lang="sl-SI" b="1" dirty="0" smtClean="0">
                <a:solidFill>
                  <a:schemeClr val="accent1"/>
                </a:solidFill>
              </a:rPr>
              <a:t>taste</a:t>
            </a:r>
            <a:r>
              <a:rPr lang="sl-SI" dirty="0" smtClean="0">
                <a:solidFill>
                  <a:schemeClr val="accent1"/>
                </a:solidFill>
              </a:rPr>
              <a:t> too good to </a:t>
            </a:r>
            <a:r>
              <a:rPr lang="sl-SI" b="1" dirty="0" smtClean="0">
                <a:solidFill>
                  <a:schemeClr val="accent1"/>
                </a:solidFill>
              </a:rPr>
              <a:t>waste</a:t>
            </a:r>
          </a:p>
        </p:txBody>
      </p:sp>
    </p:spTree>
    <p:extLst>
      <p:ext uri="{BB962C8B-B14F-4D97-AF65-F5344CB8AC3E}">
        <p14:creationId xmlns:p14="http://schemas.microsoft.com/office/powerpoint/2010/main" val="37385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Uvedba slogovnih figur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Za uvedbo slogovnih figur si pomagamo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s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Carnegie Mellon Pronouncing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Dictionary, ki za vsako besedo vrne seznam fonemov: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sl-SI" dirty="0" smtClean="0">
                <a:solidFill>
                  <a:schemeClr val="accent1"/>
                </a:solidFill>
              </a:rPr>
              <a:t> </a:t>
            </a:r>
            <a:r>
              <a:rPr lang="sl-SI" dirty="0">
                <a:solidFill>
                  <a:schemeClr val="accent1"/>
                </a:solidFill>
              </a:rPr>
              <a:t>House             [[HH, AW1, S</a:t>
            </a:r>
            <a:r>
              <a:rPr lang="sl-SI" dirty="0" smtClean="0">
                <a:solidFill>
                  <a:schemeClr val="accent1"/>
                </a:solidFill>
              </a:rPr>
              <a:t>]]</a:t>
            </a:r>
          </a:p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Opaznost slogovnih figur (razen rime) v sloganu uravnavamo s parametroma za moč (strength) – </a:t>
            </a:r>
            <a:r>
              <a:rPr lang="sl-SI" dirty="0" smtClean="0">
                <a:solidFill>
                  <a:srgbClr val="C00000"/>
                </a:solidFill>
              </a:rPr>
              <a:t>S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in distanco – </a:t>
            </a:r>
            <a:r>
              <a:rPr lang="sl-SI" dirty="0" smtClean="0">
                <a:solidFill>
                  <a:srgbClr val="C00000"/>
                </a:solidFill>
              </a:rPr>
              <a:t>D</a:t>
            </a:r>
          </a:p>
          <a:p>
            <a:pPr lvl="1"/>
            <a:r>
              <a:rPr lang="sl-SI" dirty="0" smtClean="0">
                <a:solidFill>
                  <a:srgbClr val="C00000"/>
                </a:solidFill>
              </a:rPr>
              <a:t>S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določa število praznih pozicij v skeletu vključenih v slogovno figuro (med 0 in 1)</a:t>
            </a:r>
          </a:p>
          <a:p>
            <a:pPr lvl="1"/>
            <a:r>
              <a:rPr lang="sl-SI" dirty="0" smtClean="0">
                <a:solidFill>
                  <a:srgbClr val="C00000"/>
                </a:solidFill>
              </a:rPr>
              <a:t>D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določa največjo razdaljo med besedami s slogovno figuro</a:t>
            </a:r>
            <a:endParaRPr lang="sl-SI" dirty="0" smtClean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7704" y="30689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8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 predavanja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Uvod</a:t>
            </a:r>
          </a:p>
          <a:p>
            <a:r>
              <a:rPr lang="sl-SI" dirty="0" smtClean="0"/>
              <a:t>Opis sistema za generiranje sloganov</a:t>
            </a:r>
          </a:p>
          <a:p>
            <a:r>
              <a:rPr lang="sl-SI" dirty="0" smtClean="0"/>
              <a:t>Uporaba in evaluacija sistema</a:t>
            </a:r>
          </a:p>
          <a:p>
            <a:r>
              <a:rPr lang="sl-SI" dirty="0" smtClean="0"/>
              <a:t>Zaključek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757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 smtClean="0">
                <a:solidFill>
                  <a:schemeClr val="accent1"/>
                </a:solidFill>
              </a:rPr>
              <a:t>Primer (B </a:t>
            </a:r>
            <a:r>
              <a:rPr lang="sl-SI" dirty="0">
                <a:solidFill>
                  <a:schemeClr val="accent1"/>
                </a:solidFill>
              </a:rPr>
              <a:t>= 0.5, S=0.5, D=2):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rgbClr val="C00000"/>
                </a:solidFill>
              </a:rPr>
              <a:t>Any man looks extreme with XXX shaving cream 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tx2"/>
                </a:solidFill>
              </a:rPr>
              <a:t>Any ______ 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VB      ADJ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                             B                              </a:t>
            </a:r>
            <a:r>
              <a:rPr lang="sl-SI" dirty="0">
                <a:solidFill>
                  <a:schemeClr val="accent5"/>
                </a:solidFill>
              </a:rPr>
              <a:t>B           </a:t>
            </a:r>
            <a:r>
              <a:rPr lang="sl-SI" dirty="0" smtClean="0">
                <a:solidFill>
                  <a:schemeClr val="accent5"/>
                </a:solidFill>
              </a:rPr>
              <a:t>B</a:t>
            </a:r>
            <a:endParaRPr lang="sl-SI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                                         SF                             SF      </a:t>
            </a:r>
            <a:r>
              <a:rPr lang="sl-SI" dirty="0">
                <a:solidFill>
                  <a:schemeClr val="accent5"/>
                </a:solidFill>
              </a:rPr>
              <a:t>S</a:t>
            </a:r>
            <a:r>
              <a:rPr lang="sl-SI" dirty="0" smtClean="0">
                <a:solidFill>
                  <a:schemeClr val="accent5"/>
                </a:solidFill>
              </a:rPr>
              <a:t>F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9992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3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skeletov - rima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>
                <a:solidFill>
                  <a:schemeClr val="accent1"/>
                </a:solidFill>
              </a:rPr>
              <a:t>Primer (B = 0.5</a:t>
            </a:r>
            <a:r>
              <a:rPr lang="sl-SI" dirty="0" smtClean="0">
                <a:solidFill>
                  <a:schemeClr val="accent1"/>
                </a:solidFill>
              </a:rPr>
              <a:t>):</a:t>
            </a:r>
            <a:endParaRPr lang="sl-SI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rgbClr val="C00000"/>
                </a:solidFill>
              </a:rPr>
              <a:t>Any man looks extreme with XXX shaving cream 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tx2"/>
                </a:solidFill>
              </a:rPr>
              <a:t>Any ______ 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VB      ADJ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                             B                              </a:t>
            </a:r>
            <a:r>
              <a:rPr lang="sl-SI" dirty="0">
                <a:solidFill>
                  <a:schemeClr val="accent5"/>
                </a:solidFill>
              </a:rPr>
              <a:t>B           </a:t>
            </a:r>
            <a:r>
              <a:rPr lang="sl-SI" dirty="0" smtClean="0">
                <a:solidFill>
                  <a:schemeClr val="accent5"/>
                </a:solidFill>
              </a:rPr>
              <a:t>B</a:t>
            </a:r>
            <a:endParaRPr lang="sl-SI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                                        SF                                        </a:t>
            </a:r>
            <a:r>
              <a:rPr lang="sl-SI" dirty="0">
                <a:solidFill>
                  <a:schemeClr val="accent5"/>
                </a:solidFill>
              </a:rPr>
              <a:t>S</a:t>
            </a:r>
            <a:r>
              <a:rPr lang="sl-SI" dirty="0" smtClean="0">
                <a:solidFill>
                  <a:schemeClr val="accent5"/>
                </a:solidFill>
              </a:rPr>
              <a:t>F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79954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l-SI" dirty="0" smtClean="0">
              <a:solidFill>
                <a:schemeClr val="accent1"/>
              </a:solidFill>
            </a:endParaRPr>
          </a:p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Polnjenje skeletov se izvaja od leve proti desni</a:t>
            </a:r>
          </a:p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Za semantično in gramatično pravilnost skrbi nevronski jezikovni model (Kim et al., 2016) natreniran na 200,000 člankih iz Wikipedije</a:t>
            </a:r>
          </a:p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Jezikovni model (JM) iz bazena kandidatov za prazno pozicijo izbere 5 najverjetnejših kandidatov glede na predhodnje besedilo.</a:t>
            </a:r>
            <a:endParaRPr lang="sl-SI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chemeClr val="accent1"/>
                </a:solidFill>
              </a:rPr>
              <a:t> </a:t>
            </a:r>
            <a:r>
              <a:rPr lang="sl-SI" dirty="0" smtClean="0">
                <a:solidFill>
                  <a:schemeClr val="accent1"/>
                </a:solidFill>
              </a:rPr>
              <a:t>   </a:t>
            </a:r>
            <a:r>
              <a:rPr lang="sl-SI" dirty="0" smtClean="0">
                <a:solidFill>
                  <a:schemeClr val="accent5"/>
                </a:solidFill>
              </a:rPr>
              <a:t>Any man </a:t>
            </a:r>
            <a:r>
              <a:rPr lang="sl-SI" dirty="0" smtClean="0">
                <a:solidFill>
                  <a:schemeClr val="tx2"/>
                </a:solidFill>
              </a:rPr>
              <a:t>[looks - 0.15, feels - 0.1, </a:t>
            </a:r>
            <a:r>
              <a:rPr lang="sl-SI" dirty="0" smtClean="0">
                <a:solidFill>
                  <a:srgbClr val="C00000"/>
                </a:solidFill>
              </a:rPr>
              <a:t>are - 0.01</a:t>
            </a:r>
            <a:r>
              <a:rPr lang="sl-SI" dirty="0" smtClean="0">
                <a:solidFill>
                  <a:schemeClr val="tx2"/>
                </a:solidFill>
              </a:rPr>
              <a:t>, is - 0.2,     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takes -  0.1, has – 0.2]</a:t>
            </a:r>
          </a:p>
          <a:p>
            <a:pPr marL="0" indent="0">
              <a:buNone/>
            </a:pPr>
            <a:endParaRPr lang="sl-SI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</a:t>
            </a:r>
            <a:r>
              <a:rPr lang="sl-SI" dirty="0" smtClean="0">
                <a:solidFill>
                  <a:schemeClr val="accent5"/>
                </a:solidFill>
              </a:rPr>
              <a:t>JM vhod                   </a:t>
            </a:r>
            <a:r>
              <a:rPr lang="sl-SI" dirty="0" smtClean="0">
                <a:solidFill>
                  <a:schemeClr val="tx2"/>
                </a:solidFill>
              </a:rPr>
              <a:t>Kandidat         Pogojna verjetnost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501323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64088" y="4293096"/>
            <a:ext cx="1080120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364088" y="4293096"/>
            <a:ext cx="936104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7944" y="501323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60032" y="501323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5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</a:t>
            </a:r>
            <a:r>
              <a:rPr lang="sl-SI" dirty="0" smtClean="0">
                <a:solidFill>
                  <a:schemeClr val="tx2"/>
                </a:solidFill>
              </a:rPr>
              <a:t> ______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VB      ADJ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SF                                       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man    =   </a:t>
            </a:r>
            <a:r>
              <a:rPr lang="sl-SI" dirty="0" smtClean="0">
                <a:solidFill>
                  <a:srgbClr val="C00000"/>
                </a:solidFill>
              </a:rPr>
              <a:t>0.001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dog     =   </a:t>
            </a:r>
            <a:r>
              <a:rPr lang="sl-SI" dirty="0" smtClean="0">
                <a:solidFill>
                  <a:srgbClr val="C00000"/>
                </a:solidFill>
              </a:rPr>
              <a:t>0.030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cat      =   </a:t>
            </a:r>
            <a:r>
              <a:rPr lang="sl-SI" dirty="0" smtClean="0">
                <a:solidFill>
                  <a:srgbClr val="C00000"/>
                </a:solidFill>
              </a:rPr>
              <a:t>0.002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tree     =  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hat      =   </a:t>
            </a:r>
            <a:r>
              <a:rPr lang="sl-SI" dirty="0" smtClean="0">
                <a:solidFill>
                  <a:srgbClr val="C00000"/>
                </a:solidFill>
              </a:rPr>
              <a:t>0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</a:t>
            </a:r>
            <a:r>
              <a:rPr lang="sl-SI" dirty="0" smtClean="0">
                <a:solidFill>
                  <a:srgbClr val="C00000"/>
                </a:solidFill>
              </a:rPr>
              <a:t>Relevantnostna utež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72565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8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</a:t>
            </a:r>
            <a:r>
              <a:rPr lang="sl-SI" dirty="0" smtClean="0">
                <a:solidFill>
                  <a:schemeClr val="tx2"/>
                </a:solidFill>
              </a:rPr>
              <a:t> ______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______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NN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VB      ADJ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SF                                       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man    =   </a:t>
            </a:r>
            <a:r>
              <a:rPr lang="sl-SI" dirty="0" smtClean="0">
                <a:solidFill>
                  <a:srgbClr val="C00000"/>
                </a:solidFill>
              </a:rPr>
              <a:t>0.035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dog     =   </a:t>
            </a:r>
            <a:r>
              <a:rPr lang="sl-SI" dirty="0" smtClean="0">
                <a:solidFill>
                  <a:srgbClr val="C00000"/>
                </a:solidFill>
              </a:rPr>
              <a:t>0.91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cat      =   </a:t>
            </a:r>
            <a:r>
              <a:rPr lang="sl-SI" dirty="0" smtClean="0">
                <a:solidFill>
                  <a:srgbClr val="C00000"/>
                </a:solidFill>
              </a:rPr>
              <a:t>0.065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tree     =  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hat      =  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r>
              <a:rPr lang="sl-SI" dirty="0" smtClean="0">
                <a:solidFill>
                  <a:srgbClr val="C00000"/>
                </a:solidFill>
              </a:rPr>
              <a:t>Verjetnost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72565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6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</a:t>
            </a:r>
            <a:r>
              <a:rPr lang="sl-SI" dirty="0" smtClean="0">
                <a:solidFill>
                  <a:schemeClr val="tx2"/>
                </a:solidFill>
              </a:rPr>
              <a:t>______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______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NN</a:t>
            </a:r>
            <a:r>
              <a:rPr lang="sl-SI" dirty="0" smtClean="0">
                <a:solidFill>
                  <a:schemeClr val="tx2"/>
                </a:solidFill>
              </a:rPr>
              <a:t>      VB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ADJ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SF                                       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feels = </a:t>
            </a:r>
            <a:r>
              <a:rPr lang="sl-SI" dirty="0" smtClean="0">
                <a:solidFill>
                  <a:srgbClr val="C00000"/>
                </a:solidFill>
              </a:rPr>
              <a:t>0.2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looks = </a:t>
            </a:r>
            <a:r>
              <a:rPr lang="sl-SI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eats = </a:t>
            </a:r>
            <a:r>
              <a:rPr lang="sl-SI" dirty="0" smtClean="0">
                <a:solidFill>
                  <a:srgbClr val="C00000"/>
                </a:solidFill>
              </a:rPr>
              <a:t>0.3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drives =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has = </a:t>
            </a:r>
            <a:r>
              <a:rPr lang="sl-SI" dirty="0" smtClean="0">
                <a:solidFill>
                  <a:srgbClr val="C00000"/>
                </a:solidFill>
              </a:rPr>
              <a:t>0.3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feels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______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with ______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NN</a:t>
            </a:r>
            <a:r>
              <a:rPr lang="sl-SI" dirty="0" smtClean="0">
                <a:solidFill>
                  <a:schemeClr val="tx2"/>
                </a:solidFill>
              </a:rPr>
              <a:t>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VB    </a:t>
            </a:r>
            <a:r>
              <a:rPr lang="sl-SI" dirty="0" smtClean="0">
                <a:solidFill>
                  <a:schemeClr val="tx2"/>
                </a:solidFill>
              </a:rPr>
              <a:t>ADJ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NN 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</a:t>
            </a:r>
            <a:r>
              <a:rPr lang="sl-SI" dirty="0" smtClean="0">
                <a:solidFill>
                  <a:schemeClr val="tx2"/>
                </a:solidFill>
              </a:rPr>
              <a:t>SF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old = </a:t>
            </a:r>
            <a:r>
              <a:rPr lang="sl-SI" dirty="0" smtClean="0">
                <a:solidFill>
                  <a:srgbClr val="C00000"/>
                </a:solidFill>
              </a:rPr>
              <a:t>0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great = </a:t>
            </a:r>
            <a:r>
              <a:rPr lang="sl-SI" dirty="0" smtClean="0">
                <a:solidFill>
                  <a:srgbClr val="C00000"/>
                </a:solidFill>
              </a:rPr>
              <a:t>0.5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pretty = </a:t>
            </a:r>
            <a:r>
              <a:rPr lang="sl-SI" dirty="0" smtClean="0">
                <a:solidFill>
                  <a:srgbClr val="C00000"/>
                </a:solidFill>
              </a:rPr>
              <a:t>0.1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hungry = </a:t>
            </a:r>
            <a:r>
              <a:rPr lang="sl-SI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       fat = </a:t>
            </a:r>
            <a:r>
              <a:rPr lang="sl-SI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feels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great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with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______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______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NN</a:t>
            </a:r>
            <a:r>
              <a:rPr lang="sl-SI" dirty="0" smtClean="0">
                <a:solidFill>
                  <a:schemeClr val="tx2"/>
                </a:solidFill>
              </a:rPr>
              <a:t>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VB    ADJ             </a:t>
            </a:r>
            <a:r>
              <a:rPr lang="sl-SI" dirty="0" smtClean="0">
                <a:solidFill>
                  <a:schemeClr val="tx2"/>
                </a:solidFill>
              </a:rPr>
              <a:t>NN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VB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SF = eat                                 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</a:t>
            </a: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tree = </a:t>
            </a:r>
            <a:r>
              <a:rPr lang="sl-SI" dirty="0" smtClean="0">
                <a:solidFill>
                  <a:srgbClr val="C00000"/>
                </a:solidFill>
              </a:rPr>
              <a:t>0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car =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toy = </a:t>
            </a:r>
            <a:r>
              <a:rPr lang="sl-SI" dirty="0" smtClean="0">
                <a:solidFill>
                  <a:srgbClr val="C00000"/>
                </a:solidFill>
              </a:rPr>
              <a:t>0.1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meal = </a:t>
            </a:r>
            <a:r>
              <a:rPr lang="sl-SI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                          food = </a:t>
            </a:r>
            <a:r>
              <a:rPr lang="sl-SI" dirty="0" smtClean="0">
                <a:solidFill>
                  <a:srgbClr val="C00000"/>
                </a:solidFill>
              </a:rPr>
              <a:t>0.7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5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feels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great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with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food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______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_____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NN</a:t>
            </a:r>
            <a:r>
              <a:rPr lang="sl-SI" dirty="0" smtClean="0">
                <a:solidFill>
                  <a:schemeClr val="tx2"/>
                </a:solidFill>
              </a:rPr>
              <a:t>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VB      ADJ           NN      </a:t>
            </a:r>
            <a:r>
              <a:rPr lang="sl-SI" dirty="0" smtClean="0">
                <a:solidFill>
                  <a:schemeClr val="tx2"/>
                </a:solidFill>
              </a:rPr>
              <a:t>VB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SF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= eat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making = </a:t>
            </a:r>
            <a:r>
              <a:rPr lang="sl-SI" dirty="0" smtClean="0">
                <a:solidFill>
                  <a:srgbClr val="C00000"/>
                </a:solidFill>
              </a:rPr>
              <a:t>0.5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destroying =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eating =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producing = </a:t>
            </a:r>
            <a:r>
              <a:rPr lang="sl-SI" dirty="0" smtClean="0">
                <a:solidFill>
                  <a:srgbClr val="C00000"/>
                </a:solidFill>
              </a:rPr>
              <a:t>0.5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eating = </a:t>
            </a:r>
            <a:r>
              <a:rPr lang="sl-SI" dirty="0" smtClean="0">
                <a:solidFill>
                  <a:srgbClr val="C00000"/>
                </a:solidFill>
              </a:rPr>
              <a:t>0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feels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great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with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food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producing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_____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.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NN</a:t>
            </a:r>
            <a:r>
              <a:rPr lang="sl-SI" dirty="0" smtClean="0">
                <a:solidFill>
                  <a:schemeClr val="tx2"/>
                </a:solidFill>
              </a:rPr>
              <a:t>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VB      ADJ           NN      VB         </a:t>
            </a:r>
            <a:r>
              <a:rPr lang="sl-SI" dirty="0" smtClean="0">
                <a:solidFill>
                  <a:schemeClr val="tx2"/>
                </a:solidFill>
              </a:rPr>
              <a:t>NN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SF </a:t>
            </a:r>
            <a:r>
              <a:rPr lang="sl-SI" dirty="0">
                <a:solidFill>
                  <a:schemeClr val="bg1">
                    <a:lumMod val="50000"/>
                  </a:schemeClr>
                </a:solidFill>
              </a:rPr>
              <a:t>= eat                                 </a:t>
            </a:r>
            <a:r>
              <a:rPr lang="sl-SI" dirty="0" smtClean="0">
                <a:solidFill>
                  <a:schemeClr val="tx2"/>
                </a:solidFill>
              </a:rPr>
              <a:t>SF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sl-SI" dirty="0" smtClean="0">
                <a:solidFill>
                  <a:schemeClr val="tx2"/>
                </a:solidFill>
              </a:rPr>
              <a:t>ate = </a:t>
            </a:r>
            <a:r>
              <a:rPr lang="sl-SI" dirty="0" smtClean="0">
                <a:solidFill>
                  <a:srgbClr val="C00000"/>
                </a:solidFill>
              </a:rPr>
              <a:t>0.5  </a:t>
            </a:r>
            <a:r>
              <a:rPr lang="sl-SI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sl-SI" dirty="0" smtClean="0">
                <a:solidFill>
                  <a:schemeClr val="tx2"/>
                </a:solidFill>
              </a:rPr>
              <a:t>rate = </a:t>
            </a:r>
            <a:r>
              <a:rPr lang="sl-SI" dirty="0" smtClean="0">
                <a:solidFill>
                  <a:srgbClr val="C00000"/>
                </a:solidFill>
              </a:rPr>
              <a:t>0.7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sl-SI" dirty="0" smtClean="0">
                <a:solidFill>
                  <a:schemeClr val="tx2"/>
                </a:solidFill>
              </a:rPr>
              <a:t>ate = </a:t>
            </a:r>
            <a:r>
              <a:rPr lang="sl-SI" dirty="0" smtClean="0">
                <a:solidFill>
                  <a:srgbClr val="C00000"/>
                </a:solidFill>
              </a:rPr>
              <a:t>0.1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sl-SI" dirty="0" smtClean="0">
                <a:solidFill>
                  <a:schemeClr val="tx2"/>
                </a:solidFill>
              </a:rPr>
              <a:t>aith = </a:t>
            </a:r>
            <a:r>
              <a:rPr lang="sl-SI" dirty="0" smtClean="0">
                <a:solidFill>
                  <a:srgbClr val="C00000"/>
                </a:solidFill>
              </a:rPr>
              <a:t>0.0</a:t>
            </a:r>
          </a:p>
          <a:p>
            <a:pPr marL="0" indent="0">
              <a:buNone/>
            </a:pPr>
            <a:r>
              <a:rPr lang="sl-SI" dirty="0">
                <a:solidFill>
                  <a:schemeClr val="tx2"/>
                </a:solidFill>
              </a:rPr>
              <a:t> </a:t>
            </a:r>
            <a:r>
              <a:rPr lang="sl-SI" dirty="0" smtClean="0">
                <a:solidFill>
                  <a:schemeClr val="tx2"/>
                </a:solidFill>
              </a:rPr>
              <a:t>                                                                     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sl-SI" dirty="0" smtClean="0">
                <a:solidFill>
                  <a:schemeClr val="tx2"/>
                </a:solidFill>
              </a:rPr>
              <a:t>ate = </a:t>
            </a:r>
            <a:r>
              <a:rPr lang="sl-SI" dirty="0" smtClean="0">
                <a:solidFill>
                  <a:srgbClr val="C00000"/>
                </a:solidFill>
              </a:rPr>
              <a:t>0.2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21088"/>
          </a:xfrm>
        </p:spPr>
        <p:txBody>
          <a:bodyPr/>
          <a:lstStyle/>
          <a:p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 smtClean="0"/>
              <a:t>Uvod</a:t>
            </a:r>
            <a:endParaRPr lang="sl-SI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91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Polnjenje skeletov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      Originalni slogan: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</a:t>
            </a:r>
            <a:r>
              <a:rPr lang="sl-SI" dirty="0" smtClean="0">
                <a:solidFill>
                  <a:schemeClr val="tx2"/>
                </a:solidFill>
              </a:rPr>
              <a:t>Any man looks  extreme with XXX shaving cream.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Zgeneriran slogan: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5"/>
                </a:solidFill>
              </a:rPr>
              <a:t>Any dog feels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great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with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food</a:t>
            </a:r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5"/>
                </a:solidFill>
              </a:rPr>
              <a:t>producing crate .</a:t>
            </a:r>
          </a:p>
          <a:p>
            <a:pPr marL="0" indent="0" algn="ctr">
              <a:buNone/>
            </a:pPr>
            <a:endParaRPr lang="sl-SI" dirty="0" smtClean="0">
              <a:solidFill>
                <a:schemeClr val="accent5"/>
              </a:solidFill>
            </a:endParaRPr>
          </a:p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</a:rPr>
              <a:t>Zgeneriran slogan gre skozi avtomatsko preverjanje črkovanja</a:t>
            </a:r>
          </a:p>
          <a:p>
            <a:r>
              <a:rPr lang="sl-SI" dirty="0" smtClean="0">
                <a:solidFill>
                  <a:srgbClr val="C00000"/>
                </a:solidFill>
              </a:rPr>
              <a:t>Test perpleksnosti: če je perpleksnost slogana večja od perpleksnosti, ki jo jezikovni model doseže na validacijski množici, se slogan zavrže</a:t>
            </a:r>
            <a:endParaRPr lang="sl-SI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sl-SI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tx2"/>
                </a:solidFill>
              </a:rPr>
              <a:t>                       </a:t>
            </a:r>
            <a:endParaRPr lang="sl-SI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 smtClean="0"/>
              <a:t>Uporaba in</a:t>
            </a:r>
            <a:br>
              <a:rPr lang="sl-SI" sz="9600" dirty="0" smtClean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 smtClean="0"/>
              <a:t>evaluacija</a:t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endParaRPr lang="sl-SI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25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Generiranje sloganov za dve slovenski podjetji, </a:t>
            </a:r>
            <a:r>
              <a:rPr lang="sl-SI" dirty="0" smtClean="0">
                <a:solidFill>
                  <a:schemeClr val="tx2"/>
                </a:solidFill>
              </a:rPr>
              <a:t>Iolar</a:t>
            </a:r>
            <a:r>
              <a:rPr lang="sl-SI" dirty="0" smtClean="0"/>
              <a:t> in </a:t>
            </a:r>
            <a:r>
              <a:rPr lang="sl-SI" dirty="0" smtClean="0">
                <a:solidFill>
                  <a:schemeClr val="tx2"/>
                </a:solidFill>
              </a:rPr>
              <a:t>Elea (parametri D=2, S=0.8. B=0.3 )</a:t>
            </a:r>
          </a:p>
          <a:p>
            <a:endParaRPr lang="sl-S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962"/>
              </p:ext>
            </p:extLst>
          </p:nvPr>
        </p:nvGraphicFramePr>
        <p:xfrm>
          <a:off x="611560" y="2492896"/>
          <a:ext cx="806489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728192"/>
                <a:gridCol w="1512168"/>
                <a:gridCol w="2059427"/>
                <a:gridCol w="1612979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Domena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Glavna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Bisociativna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Glavna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Bisociativna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Vhod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Oglaševalska</a:t>
                      </a:r>
                      <a:r>
                        <a:rPr lang="sl-SI" baseline="0" dirty="0" smtClean="0"/>
                        <a:t> brošura, Wiki članka o lokalizaciji in prevajanju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Wiki članki o orlih, Irski in letenju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Promocijski material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Wiki članek o Eleatih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NN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9492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7046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14164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1667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2191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1409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2884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423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ADJ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1926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1331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2796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291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ADV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572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678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161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Evaluacija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Zgeneriranih je bilo 1400 sloganov za Iolar in 811 za Eleo </a:t>
            </a:r>
          </a:p>
          <a:p>
            <a:r>
              <a:rPr lang="sl-SI" dirty="0" smtClean="0"/>
              <a:t>Za vsako podjetje je bilo ocenjeno :</a:t>
            </a:r>
          </a:p>
          <a:p>
            <a:pPr lvl="1"/>
            <a:r>
              <a:rPr lang="sl-SI" dirty="0" smtClean="0"/>
              <a:t>100 najbolj relevantnih sloganov za vsako slogovno figuro, 12 od teh se je uporabilo za IAA</a:t>
            </a:r>
          </a:p>
          <a:p>
            <a:pPr lvl="1"/>
            <a:r>
              <a:rPr lang="sl-SI" dirty="0" smtClean="0"/>
              <a:t>16 najmanj relevantnih sloganov</a:t>
            </a:r>
          </a:p>
          <a:p>
            <a:r>
              <a:rPr lang="sl-SI" dirty="0" smtClean="0"/>
              <a:t>4 človeški ocenjevalci na podjetje, vsak dobi 140 sloganov (25 sloganov za vsako slogovno figuro, 24 za izračun IAA in 16 najmanj relevantnih sloganov)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50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25761"/>
              </p:ext>
            </p:extLst>
          </p:nvPr>
        </p:nvGraphicFramePr>
        <p:xfrm>
          <a:off x="457200" y="1600200"/>
          <a:ext cx="82295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93858"/>
                <a:gridCol w="748145"/>
                <a:gridCol w="748145"/>
                <a:gridCol w="690172"/>
                <a:gridCol w="806118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Vpadljivost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Humor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Relevantnost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Pravilnost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Uporabnost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accent5"/>
                          </a:solidFill>
                        </a:rPr>
                        <a:t>Ja</a:t>
                      </a:r>
                      <a:endParaRPr lang="sl-SI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0.152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0.263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0.085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0.218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0.220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0.282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0.345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0.443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0.035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chemeClr val="accent5"/>
                          </a:solidFill>
                        </a:rPr>
                        <a:t>0.068</a:t>
                      </a:r>
                      <a:endParaRPr lang="sl-SI" sz="17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C00000"/>
                          </a:solidFill>
                        </a:rPr>
                        <a:t>Ne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0.848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0.737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0.915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0.782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0.780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0.718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0.527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0.415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0.880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700" dirty="0" smtClean="0">
                          <a:solidFill>
                            <a:srgbClr val="C00000"/>
                          </a:solidFill>
                        </a:rPr>
                        <a:t>0.877</a:t>
                      </a:r>
                      <a:endParaRPr lang="sl-SI" sz="17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MP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0.128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0.142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0.085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0.055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50100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Rezulati za 400 najbolj relevantnih sloganov (MP = manjši popravki)</a:t>
            </a:r>
            <a:endParaRPr lang="sl-S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57986"/>
              </p:ext>
            </p:extLst>
          </p:nvPr>
        </p:nvGraphicFramePr>
        <p:xfrm>
          <a:off x="1704020" y="393305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 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Iolar 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Elea</a:t>
                      </a:r>
                      <a:r>
                        <a:rPr lang="sl-SI" baseline="0" dirty="0" smtClean="0"/>
                        <a:t> 1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Vpadljivost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0.792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0.583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Humor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0.792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0.583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Relevantnost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0.958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0.75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0.542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Pravilnost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0.792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0.667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0.583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Uporabnost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0.958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0.667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0.917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47672" y="620595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Strinjanje med ocenjevalci (Observed agreement)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61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Najboljši slogani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76 sloganov za Iolar in 69 sloganov za Eleo je bilo ocenjenih kot uporabnih</a:t>
            </a:r>
            <a:endParaRPr lang="sl-S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940" y="3774439"/>
            <a:ext cx="4938188" cy="25757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" y="2632348"/>
            <a:ext cx="4663844" cy="26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388645" cy="3456384"/>
          </a:xfrm>
        </p:spPr>
      </p:pic>
      <p:sp>
        <p:nvSpPr>
          <p:cNvPr id="7" name="TextBox 6"/>
          <p:cNvSpPr txBox="1"/>
          <p:nvPr/>
        </p:nvSpPr>
        <p:spPr>
          <a:xfrm>
            <a:off x="1547664" y="515719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Delež uporabnih sloganov glede na slogovno figuro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15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Slabi slogani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Fuzzy Flores international.</a:t>
            </a:r>
          </a:p>
          <a:p>
            <a:pPr marL="0" indent="0" algn="ctr">
              <a:buNone/>
            </a:pPr>
            <a:r>
              <a:rPr lang="sl-SI" dirty="0"/>
              <a:t>Penguin, native, new</a:t>
            </a:r>
            <a:r>
              <a:rPr lang="sl-SI" dirty="0" smtClean="0"/>
              <a:t>.</a:t>
            </a:r>
          </a:p>
          <a:p>
            <a:pPr marL="0" indent="0" algn="ctr">
              <a:buNone/>
            </a:pPr>
            <a:r>
              <a:rPr lang="sl-SI" dirty="0"/>
              <a:t>Slovenian central Africa</a:t>
            </a:r>
            <a:r>
              <a:rPr lang="sl-SI" dirty="0" smtClean="0"/>
              <a:t>.</a:t>
            </a:r>
          </a:p>
          <a:p>
            <a:pPr marL="0" indent="0" algn="ctr">
              <a:buNone/>
            </a:pPr>
            <a:r>
              <a:rPr lang="sl-SI" dirty="0"/>
              <a:t>Customized crime </a:t>
            </a:r>
            <a:r>
              <a:rPr lang="sl-SI"/>
              <a:t>for </a:t>
            </a:r>
            <a:r>
              <a:rPr lang="sl-SI" smtClean="0"/>
              <a:t>community</a:t>
            </a:r>
            <a:r>
              <a:rPr lang="sl-SI" dirty="0" smtClean="0"/>
              <a:t>.</a:t>
            </a:r>
          </a:p>
          <a:p>
            <a:pPr marL="0" indent="0" algn="ctr">
              <a:buNone/>
            </a:pPr>
            <a:r>
              <a:rPr lang="sl-SI" dirty="0" smtClean="0"/>
              <a:t>Tunneling your mother in England.</a:t>
            </a:r>
          </a:p>
          <a:p>
            <a:pPr marL="0" indent="0" algn="ctr">
              <a:buNone/>
            </a:pPr>
            <a:r>
              <a:rPr lang="sl-SI" dirty="0" smtClean="0"/>
              <a:t>Islamic experience, inspired military.</a:t>
            </a:r>
          </a:p>
          <a:p>
            <a:pPr marL="0" indent="0" algn="ctr">
              <a:buNone/>
            </a:pPr>
            <a:r>
              <a:rPr lang="sl-SI" dirty="0" smtClean="0"/>
              <a:t>Not good.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8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17032"/>
          </a:xfrm>
        </p:spPr>
        <p:txBody>
          <a:bodyPr/>
          <a:lstStyle/>
          <a:p>
            <a:r>
              <a:rPr lang="sl-SI" sz="8800" dirty="0" smtClean="0"/>
              <a:t>Zaključek</a:t>
            </a:r>
            <a:endParaRPr lang="sl-SI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21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Sklep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Sistem je sposoben hitro sproducirati veliko množico sloganov</a:t>
            </a:r>
          </a:p>
          <a:p>
            <a:r>
              <a:rPr lang="sl-SI" dirty="0" smtClean="0"/>
              <a:t>Primeren za uporabo v brainstorming seansah</a:t>
            </a:r>
          </a:p>
          <a:p>
            <a:r>
              <a:rPr lang="sl-SI" dirty="0" smtClean="0"/>
              <a:t>Veliko možnih izboljšav</a:t>
            </a:r>
          </a:p>
          <a:p>
            <a:r>
              <a:rPr lang="sl-SI" dirty="0" smtClean="0"/>
              <a:t>Zgenerirani slogani objavljeni na: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C00000"/>
                </a:solidFill>
              </a:rPr>
              <a:t>    http</a:t>
            </a:r>
            <a:r>
              <a:rPr lang="sl-SI" dirty="0">
                <a:solidFill>
                  <a:srgbClr val="C00000"/>
                </a:solidFill>
              </a:rPr>
              <a:t>://kt.ijs.si/data/cc/slogan_generation.zip</a:t>
            </a:r>
            <a:endParaRPr lang="sl-SI" dirty="0" smtClean="0">
              <a:solidFill>
                <a:srgbClr val="C0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01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 nov sistem?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Pohitritev postopka izdelave</a:t>
            </a:r>
          </a:p>
          <a:p>
            <a:pPr lvl="1"/>
            <a:r>
              <a:rPr lang="sl-SI" sz="1800" dirty="0" smtClean="0"/>
              <a:t>Brainstorming – </a:t>
            </a:r>
            <a:r>
              <a:rPr lang="sl-SI" sz="1800" dirty="0" smtClean="0">
                <a:solidFill>
                  <a:srgbClr val="C00000"/>
                </a:solidFill>
              </a:rPr>
              <a:t>NAŠ SISTEM</a:t>
            </a:r>
          </a:p>
          <a:p>
            <a:pPr lvl="1"/>
            <a:r>
              <a:rPr lang="sl-SI" sz="1800" dirty="0" smtClean="0"/>
              <a:t>Preverjanje kandidatov za slogane - </a:t>
            </a:r>
            <a:r>
              <a:rPr lang="sl-SI" sz="1800" dirty="0" smtClean="0">
                <a:solidFill>
                  <a:srgbClr val="C00000"/>
                </a:solidFill>
              </a:rPr>
              <a:t>NAŠ SISTEM</a:t>
            </a:r>
            <a:endParaRPr lang="sl-SI" sz="1800" dirty="0" smtClean="0"/>
          </a:p>
          <a:p>
            <a:pPr lvl="1"/>
            <a:r>
              <a:rPr lang="sl-SI" sz="1800" dirty="0" smtClean="0"/>
              <a:t>Selekcija</a:t>
            </a:r>
          </a:p>
          <a:p>
            <a:pPr lvl="1"/>
            <a:r>
              <a:rPr lang="sl-SI" sz="1800" dirty="0" smtClean="0"/>
              <a:t>Uporaba v produkciji</a:t>
            </a:r>
          </a:p>
          <a:p>
            <a:pPr marL="457200" lvl="1" indent="0">
              <a:buNone/>
            </a:pPr>
            <a:endParaRPr lang="sl-SI" dirty="0" smtClean="0"/>
          </a:p>
          <a:p>
            <a:r>
              <a:rPr lang="sl-SI" dirty="0" smtClean="0"/>
              <a:t>Obstoječi sistemi so pomanjkljivi</a:t>
            </a:r>
          </a:p>
          <a:p>
            <a:pPr lvl="1"/>
            <a:r>
              <a:rPr lang="sl-SI" sz="1800" dirty="0" smtClean="0"/>
              <a:t>Premalo kompleksni</a:t>
            </a:r>
          </a:p>
          <a:p>
            <a:pPr lvl="1"/>
            <a:r>
              <a:rPr lang="sl-SI" sz="1800" dirty="0" smtClean="0"/>
              <a:t>Preveč kompleksni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38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Nadaljne delo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Nova evaluacija</a:t>
            </a:r>
          </a:p>
          <a:p>
            <a:r>
              <a:rPr lang="sl-SI" dirty="0" smtClean="0"/>
              <a:t>Nove slogovne figure</a:t>
            </a:r>
          </a:p>
          <a:p>
            <a:r>
              <a:rPr lang="sl-SI" dirty="0" smtClean="0"/>
              <a:t>Izboljšanje semantične in sintaktične pravilnosti</a:t>
            </a:r>
          </a:p>
          <a:p>
            <a:r>
              <a:rPr lang="sl-SI" dirty="0" smtClean="0"/>
              <a:t>Humor?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40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77072"/>
          </a:xfrm>
        </p:spPr>
        <p:txBody>
          <a:bodyPr/>
          <a:lstStyle/>
          <a:p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/>
              <a:t/>
            </a:r>
            <a:br>
              <a:rPr lang="sl-SI" sz="9600" dirty="0"/>
            </a:br>
            <a:r>
              <a:rPr lang="sl-SI" sz="9600" dirty="0" smtClean="0"/>
              <a:t/>
            </a:r>
            <a:br>
              <a:rPr lang="sl-SI" sz="9600" dirty="0" smtClean="0"/>
            </a:br>
            <a:r>
              <a:rPr lang="sl-SI" sz="9600" dirty="0" smtClean="0"/>
              <a:t>Vprašanja?</a:t>
            </a:r>
            <a:endParaRPr lang="sl-SI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34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Dober slogan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 sintaktično in semantično pravilen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00250"/>
            <a:ext cx="5904656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Dober slogan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Odseva slog, vrednote in filozofijo podjetja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76870"/>
            <a:ext cx="5904656" cy="392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Dober slogan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 zanimiv in vpadljiv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15338"/>
            <a:ext cx="587231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Dober slogan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Poveča prepoznavnost podjetja in zvestobo strank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060848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Dober slogan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 smtClean="0"/>
              <a:t>Sintaktično in semantično pravilen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C00000"/>
                </a:solidFill>
              </a:rPr>
              <a:t>PRAVILNOST</a:t>
            </a:r>
          </a:p>
          <a:p>
            <a:pPr marL="0" indent="0" algn="ctr">
              <a:spcBef>
                <a:spcPts val="1076"/>
              </a:spcBef>
              <a:buNone/>
            </a:pPr>
            <a:r>
              <a:rPr lang="sl-SI" dirty="0" smtClean="0"/>
              <a:t>Odseva slog, vrednote in filozofijo podjetja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C00000"/>
                </a:solidFill>
              </a:rPr>
              <a:t>RELEVANTNOST</a:t>
            </a:r>
          </a:p>
          <a:p>
            <a:pPr marL="0" indent="0" algn="ctr">
              <a:spcBef>
                <a:spcPts val="1576"/>
              </a:spcBef>
              <a:buNone/>
            </a:pPr>
            <a:r>
              <a:rPr lang="sl-SI" dirty="0" smtClean="0"/>
              <a:t>Zanimiv in vpadljiv</a:t>
            </a:r>
          </a:p>
          <a:p>
            <a:pPr marL="0" indent="0" algn="ctr">
              <a:spcBef>
                <a:spcPts val="1076"/>
              </a:spcBef>
              <a:buNone/>
            </a:pPr>
            <a:r>
              <a:rPr lang="sl-SI" b="1" dirty="0" smtClean="0">
                <a:solidFill>
                  <a:srgbClr val="C00000"/>
                </a:solidFill>
              </a:rPr>
              <a:t>VPADLJIVOST, HUMOR</a:t>
            </a:r>
          </a:p>
          <a:p>
            <a:pPr marL="0" indent="0" algn="ctr">
              <a:spcBef>
                <a:spcPts val="1576"/>
              </a:spcBef>
              <a:buNone/>
            </a:pPr>
            <a:r>
              <a:rPr lang="sl-SI" dirty="0" smtClean="0"/>
              <a:t>Poveča </a:t>
            </a:r>
            <a:r>
              <a:rPr lang="sl-SI" dirty="0"/>
              <a:t>prepoznavnost podjetja in zvestobo </a:t>
            </a:r>
            <a:r>
              <a:rPr lang="sl-SI" dirty="0" smtClean="0"/>
              <a:t>strank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C00000"/>
                </a:solidFill>
              </a:rPr>
              <a:t>UPORABNOST</a:t>
            </a:r>
            <a:endParaRPr lang="sl-SI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1937</TotalTime>
  <Words>1603</Words>
  <Application>Microsoft Office PowerPoint</Application>
  <PresentationFormat>On-screen Show (4:3)</PresentationFormat>
  <Paragraphs>429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Avtomatsko generiranje sloganov</vt:lpstr>
      <vt:lpstr>Načrt predavanja</vt:lpstr>
      <vt:lpstr>   Uvod</vt:lpstr>
      <vt:lpstr>Zakaj nov sistem?</vt:lpstr>
      <vt:lpstr>Dober slogan</vt:lpstr>
      <vt:lpstr>Dober slogan</vt:lpstr>
      <vt:lpstr>Dober slogan</vt:lpstr>
      <vt:lpstr>Dober slogan</vt:lpstr>
      <vt:lpstr>Dober slogan</vt:lpstr>
      <vt:lpstr>   Opis sistema </vt:lpstr>
      <vt:lpstr>Oris sistema</vt:lpstr>
      <vt:lpstr>Vhod</vt:lpstr>
      <vt:lpstr>Izdelava besednih bazenov</vt:lpstr>
      <vt:lpstr>Razširitev besednih bazenov</vt:lpstr>
      <vt:lpstr>Otežitev besed glede na relevantnost</vt:lpstr>
      <vt:lpstr>Izdelava skeletov</vt:lpstr>
      <vt:lpstr>Izdelava skeletov</vt:lpstr>
      <vt:lpstr>Uvedba slogovnih figur</vt:lpstr>
      <vt:lpstr>Uvedba slogovnih figur</vt:lpstr>
      <vt:lpstr>Izdelava skeletov</vt:lpstr>
      <vt:lpstr>Izdelava skeletov - rima</vt:lpstr>
      <vt:lpstr>Polnjenje skeletov</vt:lpstr>
      <vt:lpstr>Polnjenje skeletov</vt:lpstr>
      <vt:lpstr>Polnjenje skeletov</vt:lpstr>
      <vt:lpstr>Polnjenje skeletov</vt:lpstr>
      <vt:lpstr>Polnjenje skeletov</vt:lpstr>
      <vt:lpstr>Polnjenje skeletov</vt:lpstr>
      <vt:lpstr>Polnjenje skeletov</vt:lpstr>
      <vt:lpstr>Polnjenje skeletov</vt:lpstr>
      <vt:lpstr>Polnjenje skeletov</vt:lpstr>
      <vt:lpstr>     Uporaba in  evaluacija   </vt:lpstr>
      <vt:lpstr>Uporaba</vt:lpstr>
      <vt:lpstr>Evaluacija</vt:lpstr>
      <vt:lpstr>Rezultati</vt:lpstr>
      <vt:lpstr>Najboljši slogani</vt:lpstr>
      <vt:lpstr>Rezultati</vt:lpstr>
      <vt:lpstr>Slabi slogani</vt:lpstr>
      <vt:lpstr>Zaključek</vt:lpstr>
      <vt:lpstr>Sklep</vt:lpstr>
      <vt:lpstr>Nadaljne delo</vt:lpstr>
      <vt:lpstr>   Vprašanja?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Avtomatsko generiranje sloganov</dc:title>
  <dc:creator>Windows User</dc:creator>
  <cp:lastModifiedBy>Windows User</cp:lastModifiedBy>
  <cp:revision>144</cp:revision>
  <dcterms:created xsi:type="dcterms:W3CDTF">2018-06-01T10:00:40Z</dcterms:created>
  <dcterms:modified xsi:type="dcterms:W3CDTF">2018-06-30T15:02:57Z</dcterms:modified>
</cp:coreProperties>
</file>