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5"/>
  </p:notesMasterIdLst>
  <p:sldIdLst>
    <p:sldId id="256" r:id="rId2"/>
    <p:sldId id="257" r:id="rId3"/>
    <p:sldId id="258" r:id="rId4"/>
    <p:sldId id="294" r:id="rId5"/>
    <p:sldId id="291" r:id="rId6"/>
    <p:sldId id="259" r:id="rId7"/>
    <p:sldId id="275" r:id="rId8"/>
    <p:sldId id="303" r:id="rId9"/>
    <p:sldId id="300" r:id="rId10"/>
    <p:sldId id="268" r:id="rId11"/>
    <p:sldId id="274" r:id="rId12"/>
    <p:sldId id="298" r:id="rId13"/>
    <p:sldId id="292" r:id="rId14"/>
    <p:sldId id="301" r:id="rId15"/>
    <p:sldId id="299" r:id="rId16"/>
    <p:sldId id="296" r:id="rId17"/>
    <p:sldId id="295" r:id="rId18"/>
    <p:sldId id="304" r:id="rId19"/>
    <p:sldId id="297" r:id="rId20"/>
    <p:sldId id="283" r:id="rId21"/>
    <p:sldId id="302" r:id="rId22"/>
    <p:sldId id="273" r:id="rId23"/>
    <p:sldId id="26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3" autoAdjust="0"/>
  </p:normalViewPr>
  <p:slideViewPr>
    <p:cSldViewPr>
      <p:cViewPr varScale="1">
        <p:scale>
          <a:sx n="124" d="100"/>
          <a:sy n="124" d="100"/>
        </p:scale>
        <p:origin x="-12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-357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D30A8-1C10-4689-89C6-B04998206474}" type="datetimeFigureOut">
              <a:rPr lang="sl-SI" smtClean="0"/>
              <a:pPr/>
              <a:t>23.10.2017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D25C4-EF8C-434C-B734-9DF0739BC46D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D25C4-EF8C-434C-B734-9DF0739BC46D}" type="slidenum">
              <a:rPr lang="sl-SI" smtClean="0"/>
              <a:pPr/>
              <a:t>1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Čeprav</a:t>
            </a:r>
            <a:r>
              <a:rPr lang="sl-SI" baseline="0" dirty="0" smtClean="0"/>
              <a:t> svarimo, da obleka ne naredi človeka, delamo podobno tudi pri vejicah in osebo ocenjujemo po tem.</a:t>
            </a:r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D25C4-EF8C-434C-B734-9DF0739BC46D}" type="slidenum">
              <a:rPr lang="sl-SI" smtClean="0"/>
              <a:pPr/>
              <a:t>3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Novi Amebisovi spletni servisi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Peter Holozan</a:t>
            </a:r>
            <a:endParaRPr lang="sl-SI" dirty="0"/>
          </a:p>
        </p:txBody>
      </p:sp>
      <p:pic>
        <p:nvPicPr>
          <p:cNvPr id="1027" name="Picture 3" descr="R:\SAS\amebi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343400"/>
            <a:ext cx="2257425" cy="3946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Janez je zapel pesem</a:t>
            </a:r>
            <a:r>
              <a:rPr lang="sl-SI" dirty="0" smtClean="0"/>
              <a:t>.</a:t>
            </a:r>
          </a:p>
          <a:p>
            <a:pPr lvl="1"/>
            <a:r>
              <a:rPr lang="sl-SI" dirty="0" smtClean="0">
                <a:solidFill>
                  <a:srgbClr val="FF0000"/>
                </a:solidFill>
              </a:rPr>
              <a:t>Janez zapeti pesem.</a:t>
            </a:r>
            <a:endParaRPr lang="sl-SI" dirty="0" smtClean="0">
              <a:solidFill>
                <a:srgbClr val="FF0000"/>
              </a:solidFill>
            </a:endParaRPr>
          </a:p>
          <a:p>
            <a:r>
              <a:rPr lang="sl-SI" dirty="0" smtClean="0"/>
              <a:t>Pesem je zapel Janez</a:t>
            </a:r>
            <a:r>
              <a:rPr lang="sl-SI" dirty="0" smtClean="0"/>
              <a:t>.</a:t>
            </a:r>
          </a:p>
          <a:p>
            <a:pPr lvl="1"/>
            <a:r>
              <a:rPr lang="sl-SI" dirty="0" smtClean="0">
                <a:solidFill>
                  <a:srgbClr val="FF0000"/>
                </a:solidFill>
              </a:rPr>
              <a:t>Janez zapeti pesem.</a:t>
            </a:r>
            <a:endParaRPr lang="sl-SI" dirty="0" smtClean="0">
              <a:solidFill>
                <a:srgbClr val="FF0000"/>
              </a:solidFill>
            </a:endParaRPr>
          </a:p>
          <a:p>
            <a:r>
              <a:rPr lang="sl-SI" dirty="0" smtClean="0"/>
              <a:t>Šel je v Šmarje pri Jelšah</a:t>
            </a:r>
            <a:r>
              <a:rPr lang="sl-SI" dirty="0" smtClean="0"/>
              <a:t>.</a:t>
            </a:r>
          </a:p>
          <a:p>
            <a:pPr lvl="1"/>
            <a:r>
              <a:rPr lang="fi-FI" dirty="0" smtClean="0">
                <a:solidFill>
                  <a:srgbClr val="FF0000"/>
                </a:solidFill>
              </a:rPr>
              <a:t>On </a:t>
            </a:r>
            <a:r>
              <a:rPr lang="fi-FI" dirty="0" smtClean="0">
                <a:solidFill>
                  <a:srgbClr val="FF0000"/>
                </a:solidFill>
              </a:rPr>
              <a:t>iti v Šmarje pri Jelšah.</a:t>
            </a:r>
            <a:endParaRPr lang="sl-SI" dirty="0" smtClean="0">
              <a:solidFill>
                <a:srgbClr val="FF0000"/>
              </a:solidFill>
            </a:endParaRPr>
          </a:p>
          <a:p>
            <a:r>
              <a:rPr lang="sl-SI" dirty="0" smtClean="0"/>
              <a:t>Knjiga </a:t>
            </a:r>
            <a:r>
              <a:rPr lang="sl-SI" dirty="0" smtClean="0"/>
              <a:t>je bila že lani napisana</a:t>
            </a:r>
            <a:r>
              <a:rPr lang="sl-SI" dirty="0" smtClean="0"/>
              <a:t>.</a:t>
            </a:r>
          </a:p>
          <a:p>
            <a:pPr lvl="1"/>
            <a:r>
              <a:rPr lang="pl-PL" dirty="0" smtClean="0">
                <a:solidFill>
                  <a:srgbClr val="FF0000"/>
                </a:solidFill>
              </a:rPr>
              <a:t>Knjiga biti že lani napisan.</a:t>
            </a:r>
            <a:endParaRPr lang="sl-SI" dirty="0" smtClean="0">
              <a:solidFill>
                <a:srgbClr val="FF0000"/>
              </a:solidFill>
            </a:endParaRPr>
          </a:p>
          <a:p>
            <a:r>
              <a:rPr lang="sl-SI" dirty="0" smtClean="0"/>
              <a:t>Pesem je </a:t>
            </a:r>
            <a:r>
              <a:rPr lang="sl-SI" u="wavy" dirty="0" err="1" smtClean="0">
                <a:uFill>
                  <a:solidFill>
                    <a:srgbClr val="FF0000"/>
                  </a:solidFill>
                </a:uFill>
              </a:rPr>
              <a:t>zape</a:t>
            </a:r>
            <a:r>
              <a:rPr lang="sl-SI" dirty="0" smtClean="0"/>
              <a:t> </a:t>
            </a:r>
            <a:r>
              <a:rPr lang="sl-SI" dirty="0" smtClean="0"/>
              <a:t>Miha</a:t>
            </a:r>
            <a:r>
              <a:rPr lang="sl-SI" dirty="0" smtClean="0"/>
              <a:t>.</a:t>
            </a:r>
          </a:p>
          <a:p>
            <a:pPr lvl="1"/>
            <a:r>
              <a:rPr lang="sl-SI" dirty="0" smtClean="0">
                <a:solidFill>
                  <a:srgbClr val="FF0000"/>
                </a:solidFill>
              </a:rPr>
              <a:t>Miha zapeti pesem</a:t>
            </a:r>
            <a:r>
              <a:rPr lang="sl-SI" dirty="0" smtClean="0">
                <a:solidFill>
                  <a:srgbClr val="FF0000"/>
                </a:solidFill>
              </a:rPr>
              <a:t>.</a:t>
            </a:r>
            <a:endParaRPr lang="sl-SI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Primeri uporabe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manjkajoči </a:t>
            </a:r>
            <a:r>
              <a:rPr lang="sl-SI" dirty="0" err="1" smtClean="0"/>
              <a:t>čšž</a:t>
            </a:r>
            <a:endParaRPr lang="sl-SI" dirty="0" smtClean="0"/>
          </a:p>
          <a:p>
            <a:pPr lvl="1"/>
            <a:r>
              <a:rPr lang="sl-SI" dirty="0" smtClean="0"/>
              <a:t>Sel bom </a:t>
            </a:r>
            <a:r>
              <a:rPr lang="sl-SI" dirty="0" err="1" smtClean="0"/>
              <a:t>sele</a:t>
            </a:r>
            <a:r>
              <a:rPr lang="sl-SI" dirty="0" smtClean="0"/>
              <a:t> v soboto.</a:t>
            </a:r>
          </a:p>
          <a:p>
            <a:pPr lvl="1"/>
            <a:r>
              <a:rPr lang="pl-PL" dirty="0" smtClean="0">
                <a:solidFill>
                  <a:srgbClr val="FF0000"/>
                </a:solidFill>
              </a:rPr>
              <a:t>Jaz iti šele v sobota.</a:t>
            </a:r>
            <a:endParaRPr lang="sl-SI" dirty="0" smtClean="0">
              <a:solidFill>
                <a:srgbClr val="FF0000"/>
              </a:solidFill>
            </a:endParaRPr>
          </a:p>
          <a:p>
            <a:r>
              <a:rPr lang="sl-SI" dirty="0" smtClean="0"/>
              <a:t>manjkajoče velike začetnice</a:t>
            </a:r>
          </a:p>
          <a:p>
            <a:pPr lvl="1"/>
            <a:r>
              <a:rPr lang="sl-SI" dirty="0" smtClean="0"/>
              <a:t>spoznal je </a:t>
            </a:r>
            <a:r>
              <a:rPr lang="sl-SI" dirty="0" err="1" smtClean="0"/>
              <a:t>borisa</a:t>
            </a:r>
            <a:r>
              <a:rPr lang="sl-SI" dirty="0" smtClean="0"/>
              <a:t> kralja</a:t>
            </a:r>
          </a:p>
          <a:p>
            <a:pPr lvl="1"/>
            <a:r>
              <a:rPr lang="sl-SI" dirty="0" smtClean="0">
                <a:solidFill>
                  <a:srgbClr val="FF0000"/>
                </a:solidFill>
              </a:rPr>
              <a:t>on spoznati Boris Kralj</a:t>
            </a:r>
            <a:endParaRPr lang="sl-SI" dirty="0" smtClean="0">
              <a:solidFill>
                <a:srgbClr val="FF0000"/>
              </a:solidFill>
            </a:endParaRPr>
          </a:p>
          <a:p>
            <a:r>
              <a:rPr lang="sl-SI" dirty="0" smtClean="0"/>
              <a:t>nastavitvi zato, ker pri popravljanju lahko pride do napak</a:t>
            </a: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Dodatni nastavitvi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a si to </a:t>
            </a:r>
            <a:r>
              <a:rPr lang="sl-SI" dirty="0" err="1" smtClean="0"/>
              <a:t>včeri</a:t>
            </a:r>
            <a:r>
              <a:rPr lang="sl-SI" dirty="0" smtClean="0"/>
              <a:t> </a:t>
            </a:r>
            <a:r>
              <a:rPr lang="sl-SI" dirty="0" err="1" smtClean="0"/>
              <a:t>gledu</a:t>
            </a:r>
            <a:endParaRPr lang="sl-SI" dirty="0" smtClean="0"/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a ti včeri gledati ta</a:t>
            </a:r>
            <a:endParaRPr lang="sl-SI" dirty="0" smtClean="0">
              <a:solidFill>
                <a:srgbClr val="FF0000"/>
              </a:solidFill>
            </a:endParaRPr>
          </a:p>
          <a:p>
            <a:r>
              <a:rPr lang="sl-SI" dirty="0" err="1" smtClean="0"/>
              <a:t>kva</a:t>
            </a:r>
            <a:r>
              <a:rPr lang="sl-SI" dirty="0" smtClean="0"/>
              <a:t> si mi </a:t>
            </a:r>
            <a:r>
              <a:rPr lang="sl-SI" dirty="0" smtClean="0"/>
              <a:t>reku</a:t>
            </a:r>
          </a:p>
          <a:p>
            <a:pPr lvl="1"/>
            <a:r>
              <a:rPr lang="sl-SI" dirty="0" smtClean="0">
                <a:solidFill>
                  <a:srgbClr val="FF0000"/>
                </a:solidFill>
              </a:rPr>
              <a:t>kako mi ti reči</a:t>
            </a:r>
            <a:endParaRPr lang="sl-SI" dirty="0" smtClean="0">
              <a:solidFill>
                <a:srgbClr val="FF0000"/>
              </a:solidFill>
            </a:endParaRPr>
          </a:p>
          <a:p>
            <a:r>
              <a:rPr lang="sl-SI" dirty="0" smtClean="0"/>
              <a:t>zanima me </a:t>
            </a:r>
            <a:r>
              <a:rPr lang="sl-SI" dirty="0" err="1" smtClean="0"/>
              <a:t>življensko</a:t>
            </a:r>
            <a:r>
              <a:rPr lang="sl-SI" dirty="0" smtClean="0"/>
              <a:t> </a:t>
            </a:r>
            <a:r>
              <a:rPr lang="sl-SI" dirty="0" smtClean="0"/>
              <a:t>zavarovanje</a:t>
            </a:r>
          </a:p>
          <a:p>
            <a:pPr lvl="1"/>
            <a:r>
              <a:rPr lang="sl-SI" dirty="0" smtClean="0">
                <a:solidFill>
                  <a:srgbClr val="FF0000"/>
                </a:solidFill>
              </a:rPr>
              <a:t>ali me življenjsko zavarovanje zanimati</a:t>
            </a:r>
            <a:endParaRPr lang="sl-SI" dirty="0" smtClean="0">
              <a:solidFill>
                <a:srgbClr val="FF0000"/>
              </a:solidFill>
            </a:endParaRPr>
          </a:p>
          <a:p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Pogovorni jezik</a:t>
            </a:r>
            <a:endParaRPr lang="sl-SI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ljudje smo v pogovoru navajeni izpuščati dele, ki so znani od prej:</a:t>
            </a:r>
          </a:p>
          <a:p>
            <a:pPr lvl="1"/>
            <a:r>
              <a:rPr lang="sl-SI" dirty="0" smtClean="0"/>
              <a:t>Kdo pride jutri?</a:t>
            </a:r>
          </a:p>
          <a:p>
            <a:pPr lvl="1"/>
            <a:r>
              <a:rPr lang="sl-SI" dirty="0" smtClean="0"/>
              <a:t>Miha.</a:t>
            </a:r>
          </a:p>
          <a:p>
            <a:r>
              <a:rPr lang="sl-SI" dirty="0" smtClean="0"/>
              <a:t>če take stavke uporabimo samostojno, nam ne povedo veliko:</a:t>
            </a:r>
          </a:p>
          <a:p>
            <a:pPr lvl="1"/>
            <a:r>
              <a:rPr lang="sl-SI" dirty="0" smtClean="0"/>
              <a:t>Miha.</a:t>
            </a:r>
          </a:p>
          <a:p>
            <a:r>
              <a:rPr lang="sl-SI" dirty="0" smtClean="0"/>
              <a:t>veliko več nam povedo, če jim lahko pripišemo kontekst pogovora:</a:t>
            </a:r>
          </a:p>
          <a:p>
            <a:pPr lvl="1"/>
            <a:r>
              <a:rPr lang="sl-SI" dirty="0" smtClean="0"/>
              <a:t>Jutri pride Miha.</a:t>
            </a: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Pripisovanje konteksta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ljudje v pogovoru tipično postavljamo podvprašanja brez odvečnih delov:</a:t>
            </a:r>
          </a:p>
          <a:p>
            <a:pPr lvl="1"/>
            <a:r>
              <a:rPr lang="sl-SI" dirty="0" smtClean="0"/>
              <a:t>Kje se je rodil France Prešeren?</a:t>
            </a:r>
          </a:p>
          <a:p>
            <a:pPr lvl="1"/>
            <a:r>
              <a:rPr lang="sl-SI" dirty="0" smtClean="0"/>
              <a:t>V Vrbi.</a:t>
            </a:r>
          </a:p>
          <a:p>
            <a:pPr lvl="1"/>
            <a:r>
              <a:rPr lang="sl-SI" dirty="0" smtClean="0"/>
              <a:t>Kdaj?</a:t>
            </a:r>
          </a:p>
          <a:p>
            <a:r>
              <a:rPr lang="sl-SI" dirty="0" smtClean="0"/>
              <a:t>sistem za odgovarjanje ima z golo vprašalnico lahko težave, zato jo je smiselno dopolniti s kontekstom:</a:t>
            </a:r>
          </a:p>
          <a:p>
            <a:pPr lvl="1"/>
            <a:r>
              <a:rPr lang="sl-SI" dirty="0" smtClean="0"/>
              <a:t>Kdaj se je rodil France Prešeren (v Vrbi)?</a:t>
            </a: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Podvprašanja</a:t>
            </a:r>
            <a:endParaRPr lang="sl-SI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ljudje nadomeščamo znano z zaimki:</a:t>
            </a:r>
          </a:p>
          <a:p>
            <a:pPr lvl="1"/>
            <a:r>
              <a:rPr lang="sl-SI" dirty="0" smtClean="0"/>
              <a:t>Kaj je črkovalnik?</a:t>
            </a:r>
          </a:p>
          <a:p>
            <a:pPr lvl="1"/>
            <a:r>
              <a:rPr lang="sl-SI" dirty="0" smtClean="0"/>
              <a:t>Program za preverjanje zapisa besed.</a:t>
            </a:r>
          </a:p>
          <a:p>
            <a:pPr lvl="1"/>
            <a:r>
              <a:rPr lang="sl-SI" dirty="0" smtClean="0"/>
              <a:t>Kje ga </a:t>
            </a:r>
            <a:r>
              <a:rPr lang="sl-SI" dirty="0" smtClean="0"/>
              <a:t>lahko dobim</a:t>
            </a:r>
            <a:r>
              <a:rPr lang="sl-SI" dirty="0" smtClean="0"/>
              <a:t>?</a:t>
            </a:r>
          </a:p>
          <a:p>
            <a:r>
              <a:rPr lang="sl-SI" dirty="0" smtClean="0"/>
              <a:t>program bo lažje odgovoril na vprašanje:</a:t>
            </a:r>
          </a:p>
          <a:p>
            <a:pPr lvl="1"/>
            <a:r>
              <a:rPr lang="sl-SI" dirty="0" smtClean="0"/>
              <a:t>Kje lahko dobim črkovalnik?</a:t>
            </a:r>
          </a:p>
          <a:p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Razreševanje koreferenc</a:t>
            </a:r>
            <a:endParaRPr lang="sl-SI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enako kot pri normalizaciji</a:t>
            </a:r>
          </a:p>
          <a:p>
            <a:pPr lvl="1"/>
            <a:r>
              <a:rPr lang="sl-SI" dirty="0" smtClean="0"/>
              <a:t>manjkajoči </a:t>
            </a:r>
            <a:r>
              <a:rPr lang="sl-SI" dirty="0" err="1" smtClean="0"/>
              <a:t>čšž</a:t>
            </a:r>
            <a:endParaRPr lang="sl-SI" dirty="0" smtClean="0"/>
          </a:p>
          <a:p>
            <a:pPr lvl="1"/>
            <a:r>
              <a:rPr lang="sl-SI" dirty="0" smtClean="0"/>
              <a:t>manjkajoče velike začetnice</a:t>
            </a:r>
          </a:p>
          <a:p>
            <a:r>
              <a:rPr lang="sl-SI" dirty="0" smtClean="0"/>
              <a:t>in spotoma tudi popravljanje napak</a:t>
            </a:r>
          </a:p>
          <a:p>
            <a:pPr lvl="1"/>
            <a:r>
              <a:rPr lang="sl-SI" dirty="0" smtClean="0"/>
              <a:t>Pesem je zapel </a:t>
            </a:r>
            <a:r>
              <a:rPr lang="sl-SI" dirty="0" err="1" smtClean="0"/>
              <a:t>Pus</a:t>
            </a:r>
            <a:r>
              <a:rPr lang="sl-SI" dirty="0" err="1" smtClean="0">
                <a:solidFill>
                  <a:srgbClr val="FF0000"/>
                </a:solidFill>
              </a:rPr>
              <a:t>c</a:t>
            </a:r>
            <a:r>
              <a:rPr lang="sl-SI" dirty="0" err="1" smtClean="0"/>
              <a:t>hluschtae</a:t>
            </a:r>
            <a:r>
              <a:rPr lang="sl-SI" dirty="0" smtClean="0"/>
              <a:t>.</a:t>
            </a:r>
          </a:p>
          <a:p>
            <a:pPr lvl="1"/>
            <a:r>
              <a:rPr lang="sl-SI" dirty="0" smtClean="0"/>
              <a:t>Kdaj? ----&gt; Kdaj je Pushluschtae zapel pesem?</a:t>
            </a:r>
          </a:p>
          <a:p>
            <a:pPr lvl="1"/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Dodatni nastavitvi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Kdo bo prišel?</a:t>
            </a:r>
          </a:p>
          <a:p>
            <a:r>
              <a:rPr lang="sl-SI" dirty="0" smtClean="0"/>
              <a:t>Miha. </a:t>
            </a:r>
            <a:r>
              <a:rPr lang="sl-SI" dirty="0" smtClean="0">
                <a:solidFill>
                  <a:srgbClr val="FF0000"/>
                </a:solidFill>
              </a:rPr>
              <a:t>----&gt; Prišel bo Miha.</a:t>
            </a:r>
          </a:p>
          <a:p>
            <a:r>
              <a:rPr lang="sl-SI" dirty="0" smtClean="0"/>
              <a:t>Kam? </a:t>
            </a:r>
            <a:r>
              <a:rPr lang="sl-SI" dirty="0" smtClean="0">
                <a:solidFill>
                  <a:srgbClr val="FF0000"/>
                </a:solidFill>
              </a:rPr>
              <a:t>----&gt; Kam bo Miha prišel?</a:t>
            </a:r>
          </a:p>
          <a:p>
            <a:r>
              <a:rPr lang="sl-SI" dirty="0" smtClean="0"/>
              <a:t>K meni. </a:t>
            </a:r>
            <a:r>
              <a:rPr lang="sl-SI" dirty="0" smtClean="0">
                <a:solidFill>
                  <a:srgbClr val="FF0000"/>
                </a:solidFill>
              </a:rPr>
              <a:t>----&gt; Miha bo prišel k meni.</a:t>
            </a:r>
          </a:p>
          <a:p>
            <a:r>
              <a:rPr lang="sl-SI" dirty="0" smtClean="0"/>
              <a:t>Kdaj? </a:t>
            </a:r>
            <a:r>
              <a:rPr lang="sl-SI" dirty="0" smtClean="0">
                <a:solidFill>
                  <a:srgbClr val="FF0000"/>
                </a:solidFill>
              </a:rPr>
              <a:t>----&gt; Kdaj bo Miha prišel k meni?</a:t>
            </a:r>
          </a:p>
          <a:p>
            <a:r>
              <a:rPr lang="sl-SI" dirty="0" smtClean="0"/>
              <a:t>V soboto. </a:t>
            </a:r>
            <a:r>
              <a:rPr lang="sl-SI" dirty="0" smtClean="0">
                <a:solidFill>
                  <a:srgbClr val="FF0000"/>
                </a:solidFill>
              </a:rPr>
              <a:t>----&gt; Miha bo prišel k meni v soboto.</a:t>
            </a:r>
          </a:p>
          <a:p>
            <a:r>
              <a:rPr lang="sl-SI" dirty="0" smtClean="0"/>
              <a:t>Kdo bo govoril z njim? </a:t>
            </a:r>
            <a:r>
              <a:rPr lang="sl-SI" dirty="0" smtClean="0">
                <a:solidFill>
                  <a:srgbClr val="FF0000"/>
                </a:solidFill>
              </a:rPr>
              <a:t>----&gt; Kdo bo govoril z Miho?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Primeri uporabe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Kje je Empire State Building?</a:t>
            </a:r>
          </a:p>
          <a:p>
            <a:r>
              <a:rPr lang="sl-SI" dirty="0" smtClean="0"/>
              <a:t>V New Yorku. </a:t>
            </a:r>
            <a:r>
              <a:rPr lang="sl-SI" dirty="0" smtClean="0">
                <a:solidFill>
                  <a:srgbClr val="FF0000"/>
                </a:solidFill>
              </a:rPr>
              <a:t>----&gt; Empire State Building je v New Yorku.</a:t>
            </a:r>
          </a:p>
          <a:p>
            <a:r>
              <a:rPr lang="sl-SI" dirty="0" smtClean="0"/>
              <a:t>Kdaj je bil zgrajen? </a:t>
            </a:r>
            <a:r>
              <a:rPr lang="sl-SI" dirty="0" smtClean="0">
                <a:solidFill>
                  <a:srgbClr val="FF0000"/>
                </a:solidFill>
              </a:rPr>
              <a:t>----&gt; Kdaj je bil Empire State Building zgrajen</a:t>
            </a:r>
            <a:r>
              <a:rPr lang="sl-SI" dirty="0" smtClean="0">
                <a:solidFill>
                  <a:srgbClr val="FF0000"/>
                </a:solidFill>
              </a:rPr>
              <a:t>?</a:t>
            </a:r>
          </a:p>
          <a:p>
            <a:endParaRPr lang="sl-SI" dirty="0" smtClean="0"/>
          </a:p>
          <a:p>
            <a:r>
              <a:rPr lang="sl-SI" dirty="0" smtClean="0"/>
              <a:t>Metka </a:t>
            </a:r>
            <a:r>
              <a:rPr lang="sl-SI" dirty="0" smtClean="0"/>
              <a:t>pride v nedeljo.</a:t>
            </a:r>
          </a:p>
          <a:p>
            <a:r>
              <a:rPr lang="sl-SI" dirty="0" smtClean="0"/>
              <a:t>Ali bo še kdo prišel takrat? </a:t>
            </a:r>
            <a:r>
              <a:rPr lang="sl-SI" dirty="0" smtClean="0">
                <a:solidFill>
                  <a:srgbClr val="FF0000"/>
                </a:solidFill>
              </a:rPr>
              <a:t>----&gt; Ali bo še kdo prišel v nedeljo?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Dodatni primeri - koreference</a:t>
            </a:r>
            <a:endParaRPr lang="sl-SI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kadar je možno pripisati kontekst, se pošljeta v analizo tako originalno vprašanje kot dopolnjeno vprašanje</a:t>
            </a:r>
          </a:p>
          <a:p>
            <a:r>
              <a:rPr lang="sl-SI" dirty="0" smtClean="0"/>
              <a:t>sama analiza daje prednost primerom, ko je prekrivanje vprašanja z vzorcem večje</a:t>
            </a:r>
          </a:p>
          <a:p>
            <a:r>
              <a:rPr lang="sl-SI" dirty="0" smtClean="0"/>
              <a:t>na ta način na te primere ni treba paziti tistemu, ki v sistem vnaša vzorce za vprašanja in odgovore nanje</a:t>
            </a: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Uporaba v </a:t>
            </a:r>
            <a:r>
              <a:rPr lang="sl-SI" dirty="0" err="1" smtClean="0"/>
              <a:t>SecondEgu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uvod</a:t>
            </a:r>
          </a:p>
          <a:p>
            <a:pPr lvl="1"/>
            <a:r>
              <a:rPr lang="sl-SI" dirty="0" smtClean="0"/>
              <a:t>motiv</a:t>
            </a:r>
          </a:p>
          <a:p>
            <a:pPr lvl="1"/>
            <a:r>
              <a:rPr lang="sl-SI" dirty="0" smtClean="0"/>
              <a:t>Amebisove jezikovne tehnologije</a:t>
            </a:r>
          </a:p>
          <a:p>
            <a:r>
              <a:rPr lang="sl-SI" dirty="0" smtClean="0"/>
              <a:t>normalizacija</a:t>
            </a:r>
          </a:p>
          <a:p>
            <a:r>
              <a:rPr lang="sl-SI" dirty="0" smtClean="0"/>
              <a:t>pripisovanje </a:t>
            </a:r>
            <a:r>
              <a:rPr lang="sl-SI" dirty="0" smtClean="0"/>
              <a:t>konteksta</a:t>
            </a:r>
          </a:p>
          <a:p>
            <a:r>
              <a:rPr lang="sl-SI" dirty="0" smtClean="0"/>
              <a:t>zaključek</a:t>
            </a:r>
            <a:endParaRPr lang="sl-SI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Napovednik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Kaj je dodatno pokojninsko zavarovanje?</a:t>
            </a:r>
          </a:p>
          <a:p>
            <a:r>
              <a:rPr lang="sl-SI" dirty="0" smtClean="0"/>
              <a:t>Dodatno pokojninsko zavarovanje predstavlja dopolnitev sistema obveznega pokojninskega in invalidskega zavarovanja in se v tej obliki izvaja od leta 2001 dalje.</a:t>
            </a:r>
          </a:p>
          <a:p>
            <a:r>
              <a:rPr lang="sl-SI" dirty="0" smtClean="0"/>
              <a:t>Ali je obvezno? </a:t>
            </a:r>
            <a:r>
              <a:rPr lang="sl-SI" dirty="0" smtClean="0">
                <a:solidFill>
                  <a:srgbClr val="FF0000"/>
                </a:solidFill>
              </a:rPr>
              <a:t>----&gt; Ali je dodatno pokojninsko zavarovanje obvezno</a:t>
            </a:r>
            <a:r>
              <a:rPr lang="sl-SI" dirty="0" smtClean="0">
                <a:solidFill>
                  <a:srgbClr val="FF0000"/>
                </a:solidFill>
              </a:rPr>
              <a:t>?</a:t>
            </a:r>
          </a:p>
          <a:p>
            <a:r>
              <a:rPr lang="sl-SI" dirty="0" smtClean="0"/>
              <a:t>PROBLEM – treba bo dopolniti analizator:</a:t>
            </a:r>
          </a:p>
          <a:p>
            <a:pPr lvl="1"/>
            <a:r>
              <a:rPr lang="sl-SI" dirty="0" smtClean="0"/>
              <a:t>Kako ga sklenem? </a:t>
            </a:r>
            <a:r>
              <a:rPr lang="sl-SI" dirty="0" smtClean="0">
                <a:solidFill>
                  <a:srgbClr val="FF0000"/>
                </a:solidFill>
              </a:rPr>
              <a:t>----&gt; Kako sklenem sistem obveznega pokojninskega in invalidskega zavarovanja?</a:t>
            </a:r>
            <a:endParaRPr lang="sl-SI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 v </a:t>
            </a:r>
            <a:r>
              <a:rPr lang="sl-SI" dirty="0" err="1" smtClean="0"/>
              <a:t>SecondEgu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is the Empire State Building?</a:t>
            </a:r>
          </a:p>
          <a:p>
            <a:r>
              <a:rPr lang="en-US" dirty="0" smtClean="0"/>
              <a:t>In New York. </a:t>
            </a:r>
            <a:r>
              <a:rPr lang="en-US" dirty="0" smtClean="0">
                <a:solidFill>
                  <a:srgbClr val="FF0000"/>
                </a:solidFill>
              </a:rPr>
              <a:t>----&gt; The Empire State Building is in New York.</a:t>
            </a:r>
          </a:p>
          <a:p>
            <a:r>
              <a:rPr lang="en-US" dirty="0" smtClean="0"/>
              <a:t>When was it built? </a:t>
            </a:r>
            <a:r>
              <a:rPr lang="en-US" dirty="0" smtClean="0">
                <a:solidFill>
                  <a:srgbClr val="FF0000"/>
                </a:solidFill>
              </a:rPr>
              <a:t>----&gt; When was the Empire State Building built?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Lahko tudi za angleščino</a:t>
            </a:r>
            <a:endParaRPr lang="sl-SI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označevanje imenskih entitet</a:t>
            </a:r>
          </a:p>
          <a:p>
            <a:r>
              <a:rPr lang="sl-SI" dirty="0" smtClean="0"/>
              <a:t>določanje sentimenta</a:t>
            </a:r>
          </a:p>
          <a:p>
            <a:r>
              <a:rPr lang="sl-SI" dirty="0" smtClean="0"/>
              <a:t>označevanje stavčnih členov</a:t>
            </a:r>
          </a:p>
          <a:p>
            <a:r>
              <a:rPr lang="sl-SI" dirty="0" smtClean="0"/>
              <a:t>popravljanje besedila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Servisi, o katerih razmišljamo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izboljševanje analizatorja </a:t>
            </a:r>
            <a:r>
              <a:rPr lang="sl-SI" dirty="0" smtClean="0"/>
              <a:t>povedi</a:t>
            </a:r>
          </a:p>
          <a:p>
            <a:pPr lvl="1"/>
            <a:r>
              <a:rPr lang="sl-SI" dirty="0" smtClean="0"/>
              <a:t>bolj sprotno razreševanje koreferenc</a:t>
            </a:r>
          </a:p>
          <a:p>
            <a:pPr lvl="2"/>
            <a:r>
              <a:rPr lang="sl-SI" dirty="0" smtClean="0"/>
              <a:t> 36-jih /</a:t>
            </a:r>
            <a:r>
              <a:rPr lang="sl-SI" dirty="0" err="1" smtClean="0"/>
              <a:t>Zotzmt</a:t>
            </a:r>
            <a:r>
              <a:rPr lang="sl-SI" dirty="0" smtClean="0"/>
              <a:t>--k/ /</a:t>
            </a:r>
            <a:r>
              <a:rPr lang="sl-SI" dirty="0" err="1" smtClean="0"/>
              <a:t>Zotmmt</a:t>
            </a:r>
            <a:r>
              <a:rPr lang="sl-SI" dirty="0" smtClean="0"/>
              <a:t>--k/ - napačen </a:t>
            </a:r>
            <a:r>
              <a:rPr lang="sl-SI" dirty="0" err="1" smtClean="0"/>
              <a:t>msd</a:t>
            </a:r>
            <a:endParaRPr lang="sl-SI" dirty="0" smtClean="0"/>
          </a:p>
          <a:p>
            <a:pPr lvl="2"/>
            <a:r>
              <a:rPr lang="sl-SI" dirty="0" smtClean="0"/>
              <a:t>17-ga /</a:t>
            </a:r>
            <a:r>
              <a:rPr lang="sl-SI" dirty="0" err="1" smtClean="0"/>
              <a:t>Zotset</a:t>
            </a:r>
            <a:r>
              <a:rPr lang="sl-SI" dirty="0" smtClean="0"/>
              <a:t>--k/ /</a:t>
            </a:r>
            <a:r>
              <a:rPr lang="sl-SI" dirty="0" err="1" smtClean="0"/>
              <a:t>Zotmet</a:t>
            </a:r>
            <a:r>
              <a:rPr lang="sl-SI" dirty="0" smtClean="0"/>
              <a:t>--k/ - napačen </a:t>
            </a:r>
            <a:r>
              <a:rPr lang="sl-SI" dirty="0" err="1" smtClean="0"/>
              <a:t>msd</a:t>
            </a:r>
            <a:endParaRPr lang="sl-SI" dirty="0" smtClean="0"/>
          </a:p>
          <a:p>
            <a:pPr lvl="2"/>
            <a:r>
              <a:rPr lang="sl-SI" dirty="0" smtClean="0"/>
              <a:t>8-jim /</a:t>
            </a:r>
            <a:r>
              <a:rPr lang="sl-SI" dirty="0" err="1" smtClean="0"/>
              <a:t>Zotzmd</a:t>
            </a:r>
            <a:r>
              <a:rPr lang="sl-SI" dirty="0" smtClean="0"/>
              <a:t>--k/ /</a:t>
            </a:r>
            <a:r>
              <a:rPr lang="sl-SI" dirty="0" err="1" smtClean="0"/>
              <a:t>Zotmmd</a:t>
            </a:r>
            <a:r>
              <a:rPr lang="sl-SI" dirty="0" smtClean="0"/>
              <a:t>--k/ - napačen </a:t>
            </a:r>
            <a:r>
              <a:rPr lang="sl-SI" dirty="0" err="1" smtClean="0"/>
              <a:t>msd</a:t>
            </a:r>
            <a:endParaRPr lang="sl-SI" dirty="0" smtClean="0"/>
          </a:p>
          <a:p>
            <a:pPr lvl="2"/>
            <a:r>
              <a:rPr lang="sl-SI" dirty="0" smtClean="0"/>
              <a:t>8-jih /</a:t>
            </a:r>
            <a:r>
              <a:rPr lang="sl-SI" dirty="0" err="1" smtClean="0"/>
              <a:t>Zotsmt</a:t>
            </a:r>
            <a:r>
              <a:rPr lang="sl-SI" dirty="0" smtClean="0"/>
              <a:t>--k/ /</a:t>
            </a:r>
            <a:r>
              <a:rPr lang="sl-SI" dirty="0" err="1" smtClean="0"/>
              <a:t>Zotmmt</a:t>
            </a:r>
            <a:r>
              <a:rPr lang="sl-SI" dirty="0" smtClean="0"/>
              <a:t>--k/ - napačen </a:t>
            </a:r>
            <a:r>
              <a:rPr lang="sl-SI" dirty="0" err="1" smtClean="0"/>
              <a:t>msd</a:t>
            </a:r>
            <a:endParaRPr lang="sl-SI" dirty="0" smtClean="0"/>
          </a:p>
          <a:p>
            <a:r>
              <a:rPr lang="sl-SI" dirty="0" smtClean="0"/>
              <a:t>generator je redko problematičen, vendar ga še nimamo narejenega za nemščino</a:t>
            </a:r>
            <a:endParaRPr lang="sl-SI" dirty="0" smtClean="0"/>
          </a:p>
          <a:p>
            <a:r>
              <a:rPr lang="sl-SI" dirty="0" smtClean="0"/>
              <a:t>dodajanje besed v bazo – prilagoditev domeni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Možnosti nadaljnjega dela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omogočiti drugim uporabo Amebisovih tehnologij v njihovih servisih</a:t>
            </a:r>
          </a:p>
          <a:p>
            <a:pPr lvl="1"/>
            <a:r>
              <a:rPr lang="sl-SI" dirty="0" smtClean="0"/>
              <a:t>še posebej pri različnih sistemih za izdelavo virtualnih asistentov</a:t>
            </a:r>
          </a:p>
          <a:p>
            <a:r>
              <a:rPr lang="sl-SI" dirty="0" smtClean="0"/>
              <a:t>preizkušanje možnosti, ki jih omogočata stavčna analiza in </a:t>
            </a:r>
            <a:r>
              <a:rPr lang="sl-SI" dirty="0" smtClean="0"/>
              <a:t>generacija</a:t>
            </a:r>
          </a:p>
          <a:p>
            <a:pPr lvl="1"/>
            <a:r>
              <a:rPr lang="sl-SI" dirty="0" smtClean="0"/>
              <a:t>in hkrati tudi preizkušanje analizatorja in generatorja</a:t>
            </a:r>
            <a:endParaRPr lang="sl-SI" dirty="0" smtClean="0"/>
          </a:p>
          <a:p>
            <a:r>
              <a:rPr lang="sl-SI" dirty="0" smtClean="0"/>
              <a:t>uporaba tudi v Amebisov sistemu za virtualne asistente </a:t>
            </a:r>
            <a:r>
              <a:rPr lang="sl-SI" dirty="0" err="1" smtClean="0"/>
              <a:t>SecondEgo</a:t>
            </a: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Motiv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To sem prebral v Janezu poslanem pismu.</a:t>
            </a:r>
          </a:p>
          <a:p>
            <a:endParaRPr lang="sl-SI" dirty="0" smtClean="0"/>
          </a:p>
          <a:p>
            <a:r>
              <a:rPr lang="sl-SI" sz="2000" dirty="0" smtClean="0"/>
              <a:t>*(-</a:t>
            </a:r>
            <a:r>
              <a:rPr lang="sl-SI" sz="2000" dirty="0" err="1" smtClean="0"/>
              <a:t>POV</a:t>
            </a:r>
            <a:r>
              <a:rPr lang="sl-SI" sz="2000" dirty="0" smtClean="0"/>
              <a:t>:(-</a:t>
            </a:r>
            <a:r>
              <a:rPr lang="sl-SI" sz="2000" dirty="0" err="1" smtClean="0"/>
              <a:t>STAg</a:t>
            </a:r>
            <a:r>
              <a:rPr lang="sl-SI" sz="2000" dirty="0" smtClean="0"/>
              <a:t>-</a:t>
            </a:r>
            <a:r>
              <a:rPr lang="sl-SI" sz="2000" dirty="0" err="1" smtClean="0"/>
              <a:t>npppdvt</a:t>
            </a:r>
            <a:r>
              <a:rPr lang="sl-SI" sz="2000" dirty="0" smtClean="0"/>
              <a:t>-------:(</a:t>
            </a:r>
            <a:r>
              <a:rPr lang="sl-SI" sz="2000" dirty="0" err="1" smtClean="0"/>
              <a:t>2PR4</a:t>
            </a:r>
            <a:r>
              <a:rPr lang="sl-SI" sz="2000" dirty="0" smtClean="0"/>
              <a:t>:(-</a:t>
            </a:r>
            <a:r>
              <a:rPr lang="sl-SI" sz="2000" dirty="0" err="1" smtClean="0"/>
              <a:t>SFR</a:t>
            </a:r>
            <a:r>
              <a:rPr lang="sl-SI" sz="2000" dirty="0" smtClean="0"/>
              <a:t>:(-</a:t>
            </a:r>
            <a:r>
              <a:rPr lang="sl-SI" sz="2000" dirty="0" err="1" smtClean="0"/>
              <a:t>DSF</a:t>
            </a:r>
            <a:r>
              <a:rPr lang="sl-SI" sz="2000" dirty="0" smtClean="0"/>
              <a:t>:(-JED:(-</a:t>
            </a:r>
            <a:r>
              <a:rPr lang="sl-SI" sz="2000" dirty="0" err="1" smtClean="0"/>
              <a:t>SAZkes</a:t>
            </a:r>
            <a:r>
              <a:rPr lang="sl-SI" sz="2000" dirty="0" smtClean="0"/>
              <a:t>:{</a:t>
            </a:r>
            <a:r>
              <a:rPr lang="sl-SI" sz="2000" dirty="0" err="1" smtClean="0"/>
              <a:t>261c3f</a:t>
            </a:r>
            <a:r>
              <a:rPr lang="sl-SI" sz="2000" dirty="0" smtClean="0"/>
              <a:t>;</a:t>
            </a:r>
            <a:r>
              <a:rPr lang="sl-SI" sz="2000" dirty="0" err="1" smtClean="0"/>
              <a:t>4bf16f3</a:t>
            </a:r>
            <a:r>
              <a:rPr lang="sl-SI" sz="2000" dirty="0" smtClean="0"/>
              <a:t>}[0]&lt;</a:t>
            </a:r>
            <a:r>
              <a:rPr lang="sl-SI" sz="2000" dirty="0" err="1" smtClean="0"/>
              <a:t>2d14</a:t>
            </a:r>
            <a:r>
              <a:rPr lang="sl-SI" sz="2000" dirty="0" smtClean="0"/>
              <a:t>&gt;))))),(*</a:t>
            </a:r>
            <a:r>
              <a:rPr lang="sl-SI" sz="2000" dirty="0" err="1" smtClean="0"/>
              <a:t>PVD</a:t>
            </a:r>
            <a:r>
              <a:rPr lang="sl-SI" sz="2000" dirty="0" smtClean="0"/>
              <a:t>:(-</a:t>
            </a:r>
            <a:r>
              <a:rPr lang="sl-SI" sz="2000" dirty="0" err="1" smtClean="0"/>
              <a:t>GPO</a:t>
            </a:r>
            <a:r>
              <a:rPr lang="sl-SI" sz="2000" dirty="0" smtClean="0"/>
              <a:t>:[1])),(</a:t>
            </a:r>
            <a:r>
              <a:rPr lang="sl-SI" sz="2000" dirty="0" err="1" smtClean="0"/>
              <a:t>0PVD</a:t>
            </a:r>
            <a:r>
              <a:rPr lang="sl-SI" sz="2000" dirty="0" smtClean="0"/>
              <a:t>:(-</a:t>
            </a:r>
            <a:r>
              <a:rPr lang="sl-SI" sz="2000" dirty="0" err="1" smtClean="0"/>
              <a:t>GGL</a:t>
            </a:r>
            <a:r>
              <a:rPr lang="sl-SI" sz="2000" dirty="0" smtClean="0"/>
              <a:t>:{</a:t>
            </a:r>
            <a:r>
              <a:rPr lang="sl-SI" sz="2000" dirty="0" err="1" smtClean="0"/>
              <a:t>7a94f9</a:t>
            </a:r>
            <a:r>
              <a:rPr lang="sl-SI" sz="2000" dirty="0" smtClean="0"/>
              <a:t>;</a:t>
            </a:r>
            <a:r>
              <a:rPr lang="sl-SI" sz="2000" dirty="0" err="1" smtClean="0"/>
              <a:t>de62</a:t>
            </a:r>
            <a:r>
              <a:rPr lang="sl-SI" sz="2000" dirty="0" smtClean="0"/>
              <a:t>}[2]&lt;</a:t>
            </a:r>
            <a:r>
              <a:rPr lang="sl-SI" sz="2000" dirty="0" err="1" smtClean="0"/>
              <a:t>23f0</a:t>
            </a:r>
            <a:r>
              <a:rPr lang="sl-SI" sz="2000" dirty="0" smtClean="0"/>
              <a:t>&gt;)),(-</a:t>
            </a:r>
            <a:r>
              <a:rPr lang="sl-SI" sz="2000" dirty="0" err="1" smtClean="0"/>
              <a:t>PDOj</a:t>
            </a:r>
            <a:r>
              <a:rPr lang="sl-SI" sz="2000" dirty="0" smtClean="0"/>
              <a:t>:(-</a:t>
            </a:r>
            <a:r>
              <a:rPr lang="sl-SI" sz="2000" dirty="0" err="1" smtClean="0"/>
              <a:t>PZV</a:t>
            </a:r>
            <a:r>
              <a:rPr lang="sl-SI" sz="2000" dirty="0" smtClean="0"/>
              <a:t>:(-</a:t>
            </a:r>
            <a:r>
              <a:rPr lang="sl-SI" sz="2000" dirty="0" err="1" smtClean="0"/>
              <a:t>PRE</a:t>
            </a:r>
            <a:r>
              <a:rPr lang="sl-SI" sz="2000" dirty="0" smtClean="0"/>
              <a:t>:{</a:t>
            </a:r>
            <a:r>
              <a:rPr lang="sl-SI" sz="2000" dirty="0" err="1" smtClean="0"/>
              <a:t>f99</a:t>
            </a:r>
            <a:r>
              <a:rPr lang="sl-SI" sz="2000" dirty="0" smtClean="0"/>
              <a:t>;4354,</a:t>
            </a:r>
            <a:r>
              <a:rPr lang="sl-SI" sz="2000" dirty="0" err="1" smtClean="0"/>
              <a:t>83d6</a:t>
            </a:r>
            <a:r>
              <a:rPr lang="sl-SI" sz="2000" dirty="0" smtClean="0"/>
              <a:t>,7122,</a:t>
            </a:r>
            <a:r>
              <a:rPr lang="sl-SI" sz="2000" dirty="0" err="1" smtClean="0"/>
              <a:t>6f02e</a:t>
            </a:r>
            <a:r>
              <a:rPr lang="sl-SI" sz="2000" dirty="0" smtClean="0"/>
              <a:t>,</a:t>
            </a:r>
            <a:r>
              <a:rPr lang="sl-SI" sz="2000" dirty="0" err="1" smtClean="0"/>
              <a:t>356ce</a:t>
            </a:r>
            <a:r>
              <a:rPr lang="sl-SI" sz="2000" dirty="0" smtClean="0"/>
              <a:t>,</a:t>
            </a:r>
            <a:r>
              <a:rPr lang="sl-SI" sz="2000" dirty="0" err="1" smtClean="0"/>
              <a:t>10d37</a:t>
            </a:r>
            <a:r>
              <a:rPr lang="sl-SI" sz="2000" dirty="0" smtClean="0"/>
              <a:t>,</a:t>
            </a:r>
            <a:r>
              <a:rPr lang="sl-SI" sz="2000" dirty="0" err="1" smtClean="0"/>
              <a:t>ff104</a:t>
            </a:r>
            <a:r>
              <a:rPr lang="sl-SI" sz="2000" dirty="0" smtClean="0"/>
              <a:t>}[3]&lt;</a:t>
            </a:r>
            <a:r>
              <a:rPr lang="sl-SI" sz="2000" dirty="0" err="1" smtClean="0"/>
              <a:t>f50</a:t>
            </a:r>
            <a:r>
              <a:rPr lang="sl-SI" sz="2000" dirty="0" smtClean="0"/>
              <a:t>&gt;),(-</a:t>
            </a:r>
            <a:r>
              <a:rPr lang="sl-SI" sz="2000" dirty="0" err="1" smtClean="0"/>
              <a:t>SFR</a:t>
            </a:r>
            <a:r>
              <a:rPr lang="sl-SI" sz="2000" dirty="0" smtClean="0"/>
              <a:t>:(-</a:t>
            </a:r>
            <a:r>
              <a:rPr lang="sl-SI" sz="2000" dirty="0" err="1" smtClean="0"/>
              <a:t>DSF</a:t>
            </a:r>
            <a:r>
              <a:rPr lang="sl-SI" sz="2000" dirty="0" smtClean="0"/>
              <a:t>:(-</a:t>
            </a:r>
            <a:r>
              <a:rPr lang="sl-SI" sz="2000" dirty="0" err="1" smtClean="0"/>
              <a:t>PFR</a:t>
            </a:r>
            <a:r>
              <a:rPr lang="sl-SI" sz="2000" dirty="0" smtClean="0"/>
              <a:t>:(-</a:t>
            </a:r>
            <a:r>
              <a:rPr lang="sl-SI" sz="2000" dirty="0" err="1" smtClean="0"/>
              <a:t>DPF</a:t>
            </a:r>
            <a:r>
              <a:rPr lang="sl-SI" sz="2000" dirty="0" smtClean="0"/>
              <a:t>:</a:t>
            </a:r>
            <a:r>
              <a:rPr lang="sl-SI" sz="2000" dirty="0" smtClean="0">
                <a:solidFill>
                  <a:srgbClr val="C00000"/>
                </a:solidFill>
              </a:rPr>
              <a:t>(-</a:t>
            </a:r>
            <a:r>
              <a:rPr lang="sl-SI" sz="2000" dirty="0" err="1" smtClean="0">
                <a:solidFill>
                  <a:srgbClr val="C00000"/>
                </a:solidFill>
              </a:rPr>
              <a:t>IGPab2b</a:t>
            </a:r>
            <a:r>
              <a:rPr lang="sl-SI" sz="2000" dirty="0" smtClean="0">
                <a:solidFill>
                  <a:srgbClr val="C00000"/>
                </a:solidFill>
              </a:rPr>
              <a:t>:(</a:t>
            </a:r>
            <a:r>
              <a:rPr lang="sl-SI" sz="2000" dirty="0" err="1" smtClean="0">
                <a:solidFill>
                  <a:srgbClr val="C00000"/>
                </a:solidFill>
              </a:rPr>
              <a:t>DPR3</a:t>
            </a:r>
            <a:r>
              <a:rPr lang="sl-SI" sz="2000" dirty="0" smtClean="0">
                <a:solidFill>
                  <a:srgbClr val="C00000"/>
                </a:solidFill>
              </a:rPr>
              <a:t>:(-</a:t>
            </a:r>
            <a:r>
              <a:rPr lang="sl-SI" sz="2000" dirty="0" err="1" smtClean="0">
                <a:solidFill>
                  <a:srgbClr val="C00000"/>
                </a:solidFill>
              </a:rPr>
              <a:t>SFR</a:t>
            </a:r>
            <a:r>
              <a:rPr lang="sl-SI" sz="2000" dirty="0" smtClean="0">
                <a:solidFill>
                  <a:srgbClr val="C00000"/>
                </a:solidFill>
              </a:rPr>
              <a:t>:(-</a:t>
            </a:r>
            <a:r>
              <a:rPr lang="sl-SI" sz="2000" dirty="0" err="1" smtClean="0">
                <a:solidFill>
                  <a:srgbClr val="C00000"/>
                </a:solidFill>
              </a:rPr>
              <a:t>DSF</a:t>
            </a:r>
            <a:r>
              <a:rPr lang="sl-SI" sz="2000" dirty="0" smtClean="0">
                <a:solidFill>
                  <a:srgbClr val="C00000"/>
                </a:solidFill>
              </a:rPr>
              <a:t>:(-JED:(-</a:t>
            </a:r>
            <a:r>
              <a:rPr lang="sl-SI" sz="2000" dirty="0" err="1" smtClean="0">
                <a:solidFill>
                  <a:srgbClr val="C00000"/>
                </a:solidFill>
              </a:rPr>
              <a:t>SAMe</a:t>
            </a:r>
            <a:r>
              <a:rPr lang="sl-SI" sz="2000" dirty="0" smtClean="0">
                <a:solidFill>
                  <a:srgbClr val="C00000"/>
                </a:solidFill>
              </a:rPr>
              <a:t>:{473562;</a:t>
            </a:r>
            <a:r>
              <a:rPr lang="sl-SI" sz="2000" dirty="0" err="1" smtClean="0">
                <a:solidFill>
                  <a:srgbClr val="C00000"/>
                </a:solidFill>
              </a:rPr>
              <a:t>25fd262</a:t>
            </a:r>
            <a:r>
              <a:rPr lang="sl-SI" sz="2000" dirty="0" smtClean="0">
                <a:solidFill>
                  <a:srgbClr val="C00000"/>
                </a:solidFill>
              </a:rPr>
              <a:t>}[4]&lt;</a:t>
            </a:r>
            <a:r>
              <a:rPr lang="sl-SI" sz="2000" dirty="0" err="1" smtClean="0">
                <a:solidFill>
                  <a:srgbClr val="C00000"/>
                </a:solidFill>
              </a:rPr>
              <a:t>14c1c</a:t>
            </a:r>
            <a:r>
              <a:rPr lang="sl-SI" sz="2000" dirty="0" smtClean="0">
                <a:solidFill>
                  <a:srgbClr val="C00000"/>
                </a:solidFill>
              </a:rPr>
              <a:t>&gt;))))),(</a:t>
            </a:r>
            <a:r>
              <a:rPr lang="sl-SI" sz="2000" dirty="0" err="1" smtClean="0">
                <a:solidFill>
                  <a:srgbClr val="C00000"/>
                </a:solidFill>
              </a:rPr>
              <a:t>APVD</a:t>
            </a:r>
            <a:r>
              <a:rPr lang="sl-SI" sz="2000" dirty="0" smtClean="0">
                <a:solidFill>
                  <a:srgbClr val="C00000"/>
                </a:solidFill>
              </a:rPr>
              <a:t>:(-</a:t>
            </a:r>
            <a:r>
              <a:rPr lang="sl-SI" sz="2000" dirty="0" err="1" smtClean="0">
                <a:solidFill>
                  <a:srgbClr val="C00000"/>
                </a:solidFill>
              </a:rPr>
              <a:t>IGG</a:t>
            </a:r>
            <a:r>
              <a:rPr lang="sl-SI" sz="2000" dirty="0" smtClean="0">
                <a:solidFill>
                  <a:srgbClr val="C00000"/>
                </a:solidFill>
              </a:rPr>
              <a:t>:{</a:t>
            </a:r>
            <a:r>
              <a:rPr lang="sl-SI" sz="2000" dirty="0" err="1" smtClean="0">
                <a:solidFill>
                  <a:srgbClr val="C00000"/>
                </a:solidFill>
              </a:rPr>
              <a:t>77f8c7</a:t>
            </a:r>
            <a:r>
              <a:rPr lang="sl-SI" sz="2000" dirty="0" smtClean="0">
                <a:solidFill>
                  <a:srgbClr val="C00000"/>
                </a:solidFill>
              </a:rPr>
              <a:t>;</a:t>
            </a:r>
            <a:r>
              <a:rPr lang="sl-SI" sz="2000" dirty="0" err="1" smtClean="0">
                <a:solidFill>
                  <a:srgbClr val="C00000"/>
                </a:solidFill>
              </a:rPr>
              <a:t>205f2d</a:t>
            </a:r>
            <a:r>
              <a:rPr lang="sl-SI" sz="2000" dirty="0" smtClean="0">
                <a:solidFill>
                  <a:srgbClr val="C00000"/>
                </a:solidFill>
              </a:rPr>
              <a:t>}[5]&lt;</a:t>
            </a:r>
            <a:r>
              <a:rPr lang="sl-SI" sz="2000" dirty="0" err="1" smtClean="0">
                <a:solidFill>
                  <a:srgbClr val="C00000"/>
                </a:solidFill>
              </a:rPr>
              <a:t>169e0</a:t>
            </a:r>
            <a:r>
              <a:rPr lang="sl-SI" sz="2000" dirty="0" smtClean="0">
                <a:solidFill>
                  <a:srgbClr val="C00000"/>
                </a:solidFill>
              </a:rPr>
              <a:t>&gt;)),(</a:t>
            </a:r>
            <a:r>
              <a:rPr lang="sl-SI" sz="2000" dirty="0" err="1" smtClean="0">
                <a:solidFill>
                  <a:srgbClr val="C00000"/>
                </a:solidFill>
              </a:rPr>
              <a:t>COSB</a:t>
            </a:r>
            <a:r>
              <a:rPr lang="sl-SI" sz="2000" dirty="0" smtClean="0">
                <a:solidFill>
                  <a:srgbClr val="C00000"/>
                </a:solidFill>
              </a:rPr>
              <a:t>:(-</a:t>
            </a:r>
            <a:r>
              <a:rPr lang="sl-SI" sz="2000" dirty="0" err="1" smtClean="0">
                <a:solidFill>
                  <a:srgbClr val="C00000"/>
                </a:solidFill>
              </a:rPr>
              <a:t>SFR</a:t>
            </a:r>
            <a:r>
              <a:rPr lang="sl-SI" sz="2000" dirty="0" smtClean="0">
                <a:solidFill>
                  <a:srgbClr val="C00000"/>
                </a:solidFill>
              </a:rPr>
              <a:t>:(-</a:t>
            </a:r>
            <a:r>
              <a:rPr lang="sl-SI" sz="2000" dirty="0" err="1" smtClean="0">
                <a:solidFill>
                  <a:srgbClr val="C00000"/>
                </a:solidFill>
              </a:rPr>
              <a:t>DSF</a:t>
            </a:r>
            <a:r>
              <a:rPr lang="sl-SI" sz="2000" dirty="0" smtClean="0">
                <a:solidFill>
                  <a:srgbClr val="C00000"/>
                </a:solidFill>
              </a:rPr>
              <a:t>:(-JED:(-</a:t>
            </a:r>
            <a:r>
              <a:rPr lang="sl-SI" sz="2000" dirty="0" err="1" smtClean="0">
                <a:solidFill>
                  <a:srgbClr val="C00000"/>
                </a:solidFill>
              </a:rPr>
              <a:t>NOZnes</a:t>
            </a:r>
            <a:r>
              <a:rPr lang="sl-SI" sz="2000" dirty="0" smtClean="0">
                <a:solidFill>
                  <a:srgbClr val="C00000"/>
                </a:solidFill>
              </a:rPr>
              <a:t>-:[5]))))))</a:t>
            </a:r>
            <a:r>
              <a:rPr lang="sl-SI" sz="2000" dirty="0" smtClean="0"/>
              <a:t>)),(-JED:(-</a:t>
            </a:r>
            <a:r>
              <a:rPr lang="sl-SI" sz="2000" dirty="0" err="1" smtClean="0"/>
              <a:t>SAMe</a:t>
            </a:r>
            <a:r>
              <a:rPr lang="sl-SI" sz="2000" dirty="0" smtClean="0"/>
              <a:t>:{</a:t>
            </a:r>
            <a:r>
              <a:rPr lang="sl-SI" sz="2000" dirty="0" err="1" smtClean="0"/>
              <a:t>34ca9</a:t>
            </a:r>
            <a:r>
              <a:rPr lang="sl-SI" sz="2000" dirty="0" smtClean="0"/>
              <a:t>;</a:t>
            </a:r>
            <a:r>
              <a:rPr lang="sl-SI" sz="2000" dirty="0" err="1" smtClean="0"/>
              <a:t>8aeb14</a:t>
            </a:r>
            <a:r>
              <a:rPr lang="sl-SI" sz="2000" dirty="0" smtClean="0"/>
              <a:t>,</a:t>
            </a:r>
            <a:r>
              <a:rPr lang="sl-SI" sz="2000" dirty="0" err="1" smtClean="0"/>
              <a:t>3463b4</a:t>
            </a:r>
            <a:r>
              <a:rPr lang="sl-SI" sz="2000" dirty="0" smtClean="0"/>
              <a:t>,</a:t>
            </a:r>
            <a:r>
              <a:rPr lang="sl-SI" sz="2000" dirty="0" err="1" smtClean="0"/>
              <a:t>3462d6</a:t>
            </a:r>
            <a:r>
              <a:rPr lang="sl-SI" sz="2000" dirty="0" smtClean="0"/>
              <a:t>,</a:t>
            </a:r>
            <a:r>
              <a:rPr lang="sl-SI" sz="2000" dirty="0" err="1" smtClean="0"/>
              <a:t>3da7b4d</a:t>
            </a:r>
            <a:r>
              <a:rPr lang="sl-SI" sz="2000" dirty="0" smtClean="0"/>
              <a:t>}[6]&lt;</a:t>
            </a:r>
            <a:r>
              <a:rPr lang="sl-SI" sz="2000" dirty="0" err="1" smtClean="0"/>
              <a:t>5f50</a:t>
            </a:r>
            <a:r>
              <a:rPr lang="sl-SI" sz="2000" dirty="0" smtClean="0"/>
              <a:t>&gt;)))))),(-</a:t>
            </a:r>
            <a:r>
              <a:rPr lang="sl-SI" sz="2000" dirty="0" err="1" smtClean="0"/>
              <a:t>LOCkp</a:t>
            </a:r>
            <a:r>
              <a:rPr lang="sl-SI" sz="2000" dirty="0" smtClean="0"/>
              <a:t>:[7]),(</a:t>
            </a:r>
            <a:r>
              <a:rPr lang="sl-SI" sz="2000" dirty="0" err="1" smtClean="0"/>
              <a:t>1OSB</a:t>
            </a:r>
            <a:r>
              <a:rPr lang="sl-SI" sz="2000" dirty="0" smtClean="0"/>
              <a:t>:(-</a:t>
            </a:r>
            <a:r>
              <a:rPr lang="sl-SI" sz="2000" dirty="0" err="1" smtClean="0"/>
              <a:t>SFR</a:t>
            </a:r>
            <a:r>
              <a:rPr lang="sl-SI" sz="2000" dirty="0" smtClean="0"/>
              <a:t>:(-</a:t>
            </a:r>
            <a:r>
              <a:rPr lang="sl-SI" sz="2000" dirty="0" err="1" smtClean="0"/>
              <a:t>DSF</a:t>
            </a:r>
            <a:r>
              <a:rPr lang="sl-SI" sz="2000" dirty="0" smtClean="0"/>
              <a:t>:(-JED:(-</a:t>
            </a:r>
            <a:r>
              <a:rPr lang="sl-SI" sz="2000" dirty="0" err="1" smtClean="0"/>
              <a:t>NOZnemp</a:t>
            </a:r>
            <a:r>
              <a:rPr lang="sl-SI" sz="2000" dirty="0" smtClean="0"/>
              <a:t>:[2])))))))</a:t>
            </a:r>
            <a:endParaRPr lang="sl-SI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Amebisov vmesni jezik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trenutni rezultati za </a:t>
            </a:r>
            <a:r>
              <a:rPr lang="sl-SI" dirty="0" err="1" smtClean="0"/>
              <a:t>jos100k</a:t>
            </a:r>
            <a:endParaRPr lang="sl-SI" dirty="0" smtClean="0"/>
          </a:p>
          <a:p>
            <a:pPr lvl="1"/>
            <a:r>
              <a:rPr lang="sl-SI" dirty="0" smtClean="0"/>
              <a:t>analizator je preveč naučen na ta primer!</a:t>
            </a:r>
          </a:p>
          <a:p>
            <a:pPr lvl="1"/>
            <a:r>
              <a:rPr lang="sl-SI" dirty="0" smtClean="0"/>
              <a:t>popravljenih okoli 40 napak v </a:t>
            </a:r>
            <a:r>
              <a:rPr lang="sl-SI" dirty="0" err="1" smtClean="0"/>
              <a:t>jos100k</a:t>
            </a:r>
            <a:endParaRPr lang="sl-SI" dirty="0" smtClean="0"/>
          </a:p>
          <a:p>
            <a:pPr lvl="1"/>
            <a:endParaRPr lang="sl-SI" dirty="0" smtClean="0"/>
          </a:p>
          <a:p>
            <a:pPr lvl="1"/>
            <a:r>
              <a:rPr lang="sl-SI" dirty="0" smtClean="0"/>
              <a:t>pravilne leme: 99,22 </a:t>
            </a:r>
            <a:r>
              <a:rPr lang="sl-SI" dirty="0" smtClean="0"/>
              <a:t>% (</a:t>
            </a:r>
            <a:r>
              <a:rPr lang="sl-SI" dirty="0" smtClean="0"/>
              <a:t>1085 napak)</a:t>
            </a:r>
            <a:endParaRPr lang="sl-SI" dirty="0" smtClean="0"/>
          </a:p>
          <a:p>
            <a:pPr lvl="1"/>
            <a:r>
              <a:rPr lang="sl-SI" dirty="0" smtClean="0"/>
              <a:t>pravilne oblikoskladenjske oznake: 96,58 </a:t>
            </a:r>
            <a:r>
              <a:rPr lang="sl-SI" dirty="0" smtClean="0"/>
              <a:t>% (</a:t>
            </a:r>
            <a:r>
              <a:rPr lang="sl-SI" dirty="0" smtClean="0"/>
              <a:t>4735)</a:t>
            </a:r>
            <a:endParaRPr lang="sl-SI" dirty="0" smtClean="0"/>
          </a:p>
          <a:p>
            <a:pPr lvl="1"/>
            <a:endParaRPr lang="sl-SI" dirty="0" smtClean="0"/>
          </a:p>
          <a:p>
            <a:pPr lvl="1"/>
            <a:r>
              <a:rPr lang="sl-SI" dirty="0" smtClean="0"/>
              <a:t>ne nujno pravilni rezultati:</a:t>
            </a:r>
          </a:p>
          <a:p>
            <a:pPr lvl="2"/>
            <a:r>
              <a:rPr lang="sl-SI" dirty="0" smtClean="0"/>
              <a:t>prepoznane besede: 99,43 %</a:t>
            </a:r>
          </a:p>
          <a:p>
            <a:pPr lvl="2"/>
            <a:r>
              <a:rPr lang="sl-SI" dirty="0" smtClean="0"/>
              <a:t>analizirani stavki: 91,29 %</a:t>
            </a:r>
          </a:p>
          <a:p>
            <a:pPr lvl="2"/>
            <a:r>
              <a:rPr lang="sl-SI" dirty="0" smtClean="0"/>
              <a:t>analizirane povedi: 73,94 %</a:t>
            </a: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Analizator povedi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dostopni na Microsoft </a:t>
            </a:r>
            <a:r>
              <a:rPr lang="sl-SI" dirty="0" err="1" smtClean="0"/>
              <a:t>Azure</a:t>
            </a:r>
            <a:endParaRPr lang="sl-SI" dirty="0" smtClean="0"/>
          </a:p>
          <a:p>
            <a:r>
              <a:rPr lang="sl-SI" dirty="0" smtClean="0"/>
              <a:t>da jih bodo lahko vsi v omejenem obsegu preizkušali</a:t>
            </a:r>
            <a:endParaRPr lang="sl-SI" dirty="0" smtClean="0"/>
          </a:p>
          <a:p>
            <a:r>
              <a:rPr lang="sl-SI" dirty="0" smtClean="0"/>
              <a:t>Amebis NLP </a:t>
            </a:r>
            <a:r>
              <a:rPr lang="sl-SI" dirty="0" err="1" smtClean="0"/>
              <a:t>Api</a:t>
            </a:r>
            <a:endParaRPr lang="sl-SI" dirty="0" smtClean="0"/>
          </a:p>
          <a:p>
            <a:r>
              <a:rPr lang="sl-SI" dirty="0" smtClean="0"/>
              <a:t>https://amebisnlpapi.portal.azure-api.net/</a:t>
            </a:r>
          </a:p>
          <a:p>
            <a:r>
              <a:rPr lang="sl-SI" dirty="0" smtClean="0"/>
              <a:t>za zdaj </a:t>
            </a:r>
            <a:r>
              <a:rPr lang="sl-SI" dirty="0" smtClean="0"/>
              <a:t>en servis, drugi v kakšnem mesecu, </a:t>
            </a:r>
            <a:r>
              <a:rPr lang="sl-SI" dirty="0" smtClean="0"/>
              <a:t>razmišljamo o dodatnih</a:t>
            </a:r>
          </a:p>
          <a:p>
            <a:r>
              <a:rPr lang="sl-SI" dirty="0" smtClean="0"/>
              <a:t>po potrebi lahko pripravimo lokalno delujoč servis</a:t>
            </a: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Amebisovi servisi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samo lematizacija je v slovenščina lahko problematična zaradi besednega reda</a:t>
            </a:r>
          </a:p>
          <a:p>
            <a:pPr lvl="1"/>
            <a:r>
              <a:rPr lang="sl-SI" dirty="0" smtClean="0"/>
              <a:t>Janez je zapel pesem. -&gt; Janez biti zapeti pesem</a:t>
            </a:r>
          </a:p>
          <a:p>
            <a:pPr lvl="1"/>
            <a:r>
              <a:rPr lang="sl-SI" dirty="0" smtClean="0"/>
              <a:t>Pesem je zapel Janez. -&gt; pesem biti zapeti Janez</a:t>
            </a:r>
          </a:p>
          <a:p>
            <a:r>
              <a:rPr lang="sl-SI" dirty="0" smtClean="0"/>
              <a:t>lematizacija lahko pokvari sestavljena lastna imena</a:t>
            </a:r>
          </a:p>
          <a:p>
            <a:pPr lvl="1"/>
            <a:r>
              <a:rPr lang="sl-SI" dirty="0" smtClean="0"/>
              <a:t>Šel je v Šmarje pri Jelšah. -&gt; iti biti v Šmarje pri Jelše</a:t>
            </a:r>
          </a:p>
          <a:p>
            <a:pPr lvl="1"/>
            <a:r>
              <a:rPr lang="sl-SI" dirty="0" smtClean="0"/>
              <a:t>Bil je v Novi Gorici. -&gt; biti </a:t>
            </a:r>
            <a:r>
              <a:rPr lang="sl-SI" dirty="0" err="1" smtClean="0"/>
              <a:t>biti</a:t>
            </a:r>
            <a:r>
              <a:rPr lang="sl-SI" dirty="0" smtClean="0"/>
              <a:t> v nov Gorica</a:t>
            </a:r>
          </a:p>
          <a:p>
            <a:r>
              <a:rPr lang="sl-SI" dirty="0" smtClean="0"/>
              <a:t>osebni zaimki v vlogi osebka so pogosto izpuščeni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Normalizacija besedila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čim bolj poenotiti besedni red</a:t>
            </a:r>
          </a:p>
          <a:p>
            <a:r>
              <a:rPr lang="sl-SI" dirty="0" smtClean="0"/>
              <a:t>lematiziranje fraz kot celote za lažje nadaljnje iskanje</a:t>
            </a:r>
          </a:p>
          <a:p>
            <a:r>
              <a:rPr lang="sl-SI" dirty="0" smtClean="0"/>
              <a:t>dodajanje izpuščenih osebnih zaimkov</a:t>
            </a: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Cilji pri normalizaciji</a:t>
            </a:r>
            <a:endParaRPr lang="sl-S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uporaba slovenščine v sistemih za razvoj virtualnih asistentov, ki so bili razviti za angleščino kot jezik z večinoma fiksnim besednim redom in brez pregibanja</a:t>
            </a: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Potencialna uporaba</a:t>
            </a:r>
            <a:endParaRPr lang="sl-SI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1486</TotalTime>
  <Words>1105</Words>
  <Application>Microsoft Office PowerPoint</Application>
  <PresentationFormat>On-screen Show (4:3)</PresentationFormat>
  <Paragraphs>153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Novi Amebisovi spletni servisi</vt:lpstr>
      <vt:lpstr>Napovednik</vt:lpstr>
      <vt:lpstr>Motiv</vt:lpstr>
      <vt:lpstr>Amebisov vmesni jezik</vt:lpstr>
      <vt:lpstr>Analizator povedi</vt:lpstr>
      <vt:lpstr>Amebisovi servisi</vt:lpstr>
      <vt:lpstr>Normalizacija besedila</vt:lpstr>
      <vt:lpstr>Cilji pri normalizaciji</vt:lpstr>
      <vt:lpstr>Potencialna uporaba</vt:lpstr>
      <vt:lpstr>Primeri uporabe</vt:lpstr>
      <vt:lpstr>Dodatni nastavitvi</vt:lpstr>
      <vt:lpstr>Pogovorni jezik</vt:lpstr>
      <vt:lpstr>Pripisovanje konteksta</vt:lpstr>
      <vt:lpstr>Podvprašanja</vt:lpstr>
      <vt:lpstr>Razreševanje koreferenc</vt:lpstr>
      <vt:lpstr>Dodatni nastavitvi</vt:lpstr>
      <vt:lpstr>Primeri uporabe</vt:lpstr>
      <vt:lpstr>Dodatni primeri - koreference</vt:lpstr>
      <vt:lpstr>Uporaba v SecondEgu</vt:lpstr>
      <vt:lpstr>Primer v SecondEgu</vt:lpstr>
      <vt:lpstr>Lahko tudi za angleščino</vt:lpstr>
      <vt:lpstr>Servisi, o katerih razmišljamo</vt:lpstr>
      <vt:lpstr>Možnosti nadaljnjega dela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Računalniško postavljanje vejic v slovenščini</dc:title>
  <dc:creator>Peter Holozan</dc:creator>
  <cp:lastModifiedBy>Peter Holozan</cp:lastModifiedBy>
  <cp:revision>135</cp:revision>
  <dcterms:created xsi:type="dcterms:W3CDTF">2006-08-16T00:00:00Z</dcterms:created>
  <dcterms:modified xsi:type="dcterms:W3CDTF">2017-10-23T19:01:56Z</dcterms:modified>
</cp:coreProperties>
</file>