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41" r:id="rId1"/>
  </p:sldMasterIdLst>
  <p:notesMasterIdLst>
    <p:notesMasterId r:id="rId53"/>
  </p:notesMasterIdLst>
  <p:sldIdLst>
    <p:sldId id="256" r:id="rId2"/>
    <p:sldId id="257" r:id="rId3"/>
    <p:sldId id="258" r:id="rId4"/>
    <p:sldId id="302" r:id="rId5"/>
    <p:sldId id="261" r:id="rId6"/>
    <p:sldId id="299" r:id="rId7"/>
    <p:sldId id="300" r:id="rId8"/>
    <p:sldId id="304" r:id="rId9"/>
    <p:sldId id="263" r:id="rId10"/>
    <p:sldId id="348" r:id="rId11"/>
    <p:sldId id="265" r:id="rId12"/>
    <p:sldId id="301" r:id="rId13"/>
    <p:sldId id="307" r:id="rId14"/>
    <p:sldId id="308" r:id="rId15"/>
    <p:sldId id="309" r:id="rId16"/>
    <p:sldId id="311" r:id="rId17"/>
    <p:sldId id="313" r:id="rId18"/>
    <p:sldId id="314" r:id="rId19"/>
    <p:sldId id="315" r:id="rId20"/>
    <p:sldId id="317" r:id="rId21"/>
    <p:sldId id="318" r:id="rId22"/>
    <p:sldId id="319" r:id="rId23"/>
    <p:sldId id="349" r:id="rId24"/>
    <p:sldId id="352" r:id="rId25"/>
    <p:sldId id="353" r:id="rId26"/>
    <p:sldId id="320" r:id="rId27"/>
    <p:sldId id="330" r:id="rId28"/>
    <p:sldId id="331" r:id="rId29"/>
    <p:sldId id="332" r:id="rId30"/>
    <p:sldId id="335" r:id="rId31"/>
    <p:sldId id="333" r:id="rId32"/>
    <p:sldId id="270" r:id="rId33"/>
    <p:sldId id="269" r:id="rId34"/>
    <p:sldId id="268" r:id="rId35"/>
    <p:sldId id="354" r:id="rId36"/>
    <p:sldId id="355" r:id="rId37"/>
    <p:sldId id="362" r:id="rId38"/>
    <p:sldId id="274" r:id="rId39"/>
    <p:sldId id="336" r:id="rId40"/>
    <p:sldId id="275" r:id="rId41"/>
    <p:sldId id="337" r:id="rId42"/>
    <p:sldId id="338" r:id="rId43"/>
    <p:sldId id="340" r:id="rId44"/>
    <p:sldId id="341" r:id="rId45"/>
    <p:sldId id="342" r:id="rId46"/>
    <p:sldId id="279" r:id="rId47"/>
    <p:sldId id="358" r:id="rId48"/>
    <p:sldId id="359" r:id="rId49"/>
    <p:sldId id="360" r:id="rId50"/>
    <p:sldId id="361" r:id="rId51"/>
    <p:sldId id="28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77536" autoAdjust="0"/>
  </p:normalViewPr>
  <p:slideViewPr>
    <p:cSldViewPr snapToGrid="0">
      <p:cViewPr varScale="1">
        <p:scale>
          <a:sx n="90" d="100"/>
          <a:sy n="90" d="100"/>
        </p:scale>
        <p:origin x="1332" y="9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F0E6D-0D56-486D-8C6D-0640D1D615AC}" type="datetimeFigureOut">
              <a:rPr lang="en-US" smtClean="0"/>
              <a:t>1/7/2015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ED164-AC63-4E06-8BCB-DA4346E4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5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20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4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4352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31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33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962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9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97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1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90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42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241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039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4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04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42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02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6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914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545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079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976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274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09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47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82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2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479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30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1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7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1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993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ED164-AC63-4E06-8BCB-DA4346E4E3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8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8D10-83F9-4C0A-A28D-08F25BE7120D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565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3714-0C4C-41EF-884B-3690BD072AEC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317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1BD3D-AD5E-4FD9-B03D-D539847DB9F2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1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DF8AD-07F5-44B0-B2E1-3279A81557B9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5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BE991-AA93-448D-A052-A0B1E731F90F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55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7E779-8AEB-492E-B932-C1A8A8899A33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F548-A4DB-4598-A228-7DFE30C71533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2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EB197-B922-4A14-B17D-05EF7AD520DC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8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16043-5BED-4685-AFE1-703C79D485A3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84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B72F2-2B0A-44DC-8932-AB72B1D26FBB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62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F1572-54A6-4166-BF91-ABF664C3150D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29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053C-2C0F-4E10-B652-ED43A9A1EC3A}" type="datetime1">
              <a:rPr lang="en-US" smtClean="0"/>
              <a:t>1/7/2015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10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mp"/><Relationship Id="rId5" Type="http://schemas.openxmlformats.org/officeDocument/2006/relationships/image" Target="../media/image9.tm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m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tm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m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m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19050">
            <a:solidFill>
              <a:schemeClr val="accent5"/>
            </a:solidFill>
            <a:prstDash val="soli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l-SI" sz="4800" dirty="0" smtClean="0"/>
              <a:t>Procesiranje slovenskega jezika</a:t>
            </a:r>
            <a:br>
              <a:rPr lang="sl-SI" sz="4800" dirty="0" smtClean="0"/>
            </a:br>
            <a:r>
              <a:rPr lang="sl-SI" sz="4800" dirty="0" smtClean="0"/>
              <a:t>v razvojnem okolju </a:t>
            </a:r>
            <a:r>
              <a:rPr lang="sl-SI" sz="4800" dirty="0" err="1" smtClean="0"/>
              <a:t>NooJ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sl-SI" dirty="0" smtClean="0"/>
          </a:p>
          <a:p>
            <a:pPr algn="r">
              <a:spcBef>
                <a:spcPts val="0"/>
              </a:spcBef>
            </a:pPr>
            <a:r>
              <a:rPr lang="sl-SI" dirty="0"/>
              <a:t>k</a:t>
            </a:r>
            <a:r>
              <a:rPr lang="sl-SI" dirty="0" smtClean="0"/>
              <a:t>aja.dobrovoljc@trojina.si</a:t>
            </a:r>
          </a:p>
          <a:p>
            <a:pPr algn="r">
              <a:spcBef>
                <a:spcPts val="0"/>
              </a:spcBef>
            </a:pPr>
            <a:r>
              <a:rPr lang="sl-SI" dirty="0" smtClean="0"/>
              <a:t>OP FF UL, 5. 1.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Jezikovni </a:t>
            </a:r>
            <a:r>
              <a:rPr lang="sl-SI" dirty="0">
                <a:solidFill>
                  <a:schemeClr val="accent5"/>
                </a:solidFill>
              </a:rPr>
              <a:t>modul</a:t>
            </a:r>
            <a:r>
              <a:rPr lang="sl-SI" dirty="0" smtClean="0">
                <a:solidFill>
                  <a:schemeClr val="accent5"/>
                </a:solidFill>
              </a:rPr>
              <a:t> za slovenščino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Pregibne in besedotvorne slovnice</a:t>
            </a:r>
          </a:p>
          <a:p>
            <a:endParaRPr lang="sl-SI" dirty="0" smtClean="0"/>
          </a:p>
          <a:p>
            <a:pPr lvl="1"/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Oblikoslovne slovnice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851497"/>
              </p:ext>
            </p:extLst>
          </p:nvPr>
        </p:nvGraphicFramePr>
        <p:xfrm>
          <a:off x="1158240" y="2419985"/>
          <a:ext cx="94488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0798"/>
                <a:gridCol w="6618002"/>
              </a:tblGrid>
              <a:tr h="387309"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Ime datoteke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Opis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Nf_declension.nof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standardni </a:t>
                      </a:r>
                      <a:r>
                        <a:rPr lang="sl-SI" sz="2000" b="0" dirty="0" smtClean="0"/>
                        <a:t>vzorci za </a:t>
                      </a:r>
                      <a:r>
                        <a:rPr lang="sl-SI" sz="2000" b="1" dirty="0" smtClean="0"/>
                        <a:t>sklanjanje</a:t>
                      </a:r>
                      <a:r>
                        <a:rPr lang="sl-SI" sz="2000" b="1" baseline="0" dirty="0" smtClean="0"/>
                        <a:t> </a:t>
                      </a:r>
                      <a:r>
                        <a:rPr lang="sl-SI" sz="2000" b="1" dirty="0" smtClean="0"/>
                        <a:t>ženskih samostalnikov</a:t>
                      </a:r>
                      <a:endParaRPr lang="en-US" sz="2000" b="1" dirty="0"/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Advebs_graph.nof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standardni vzorci za </a:t>
                      </a:r>
                      <a:r>
                        <a:rPr lang="sl-SI" sz="2000" b="1" dirty="0" smtClean="0"/>
                        <a:t>obrazilno</a:t>
                      </a:r>
                      <a:r>
                        <a:rPr lang="sl-SI" sz="2000" b="1" baseline="0" dirty="0" smtClean="0"/>
                        <a:t> stopnjevanje prislovov</a:t>
                      </a:r>
                      <a:endParaRPr lang="en-US" sz="2000" b="1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942553"/>
              </p:ext>
            </p:extLst>
          </p:nvPr>
        </p:nvGraphicFramePr>
        <p:xfrm>
          <a:off x="1168750" y="4700729"/>
          <a:ext cx="944880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30798"/>
                <a:gridCol w="6618002"/>
              </a:tblGrid>
              <a:tr h="387309"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Ime datoteke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Opis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RomanNumerals.nom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označevanje in pretvarjanje </a:t>
                      </a:r>
                      <a:r>
                        <a:rPr lang="sl-SI" sz="2000" b="1" dirty="0" smtClean="0"/>
                        <a:t>rimskih števnikov</a:t>
                      </a:r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Gerunds.nom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označevanje </a:t>
                      </a:r>
                      <a:r>
                        <a:rPr lang="sl-SI" sz="2000" baseline="0" dirty="0" smtClean="0"/>
                        <a:t>besedotvornih povezav med glagoli in </a:t>
                      </a:r>
                      <a:r>
                        <a:rPr lang="sl-SI" sz="2000" b="1" baseline="0" dirty="0" smtClean="0"/>
                        <a:t>glagolniki</a:t>
                      </a:r>
                      <a:endParaRPr lang="sl-SI" sz="2000" b="1" dirty="0" smtClean="0"/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Inflected</a:t>
                      </a:r>
                      <a:r>
                        <a:rPr lang="sl-SI" sz="2000" baseline="0" dirty="0" err="1" smtClean="0"/>
                        <a:t>Adverbs</a:t>
                      </a:r>
                      <a:r>
                        <a:rPr lang="en-US" sz="2000" dirty="0" smtClean="0"/>
                        <a:t>.nom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2000" dirty="0" smtClean="0"/>
                        <a:t>prepoznavanje obrazilno </a:t>
                      </a:r>
                      <a:r>
                        <a:rPr lang="sl-SI" sz="2000" b="1" dirty="0" smtClean="0"/>
                        <a:t>stopnjevanih </a:t>
                      </a:r>
                      <a:r>
                        <a:rPr lang="sl-SI" sz="2000" b="1" baseline="0" dirty="0" smtClean="0"/>
                        <a:t>prislovov</a:t>
                      </a:r>
                      <a:endParaRPr lang="sl-SI" sz="2000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2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Jezikovni modul za slovenščino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Skladenjske slovnice</a:t>
            </a:r>
          </a:p>
          <a:p>
            <a:endParaRPr lang="sl-SI" dirty="0" smtClean="0"/>
          </a:p>
          <a:p>
            <a:pPr lvl="1"/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933329"/>
              </p:ext>
            </p:extLst>
          </p:nvPr>
        </p:nvGraphicFramePr>
        <p:xfrm>
          <a:off x="1161144" y="2441033"/>
          <a:ext cx="10433448" cy="237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6496"/>
                <a:gridCol w="7616952"/>
              </a:tblGrid>
              <a:tr h="387309"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Ime</a:t>
                      </a:r>
                      <a:r>
                        <a:rPr lang="sl-SI" sz="2000" baseline="0" dirty="0" smtClean="0"/>
                        <a:t> datoteke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Opis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ProperNames.nog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prepoznavanje </a:t>
                      </a:r>
                      <a:r>
                        <a:rPr lang="sl-SI" sz="2000" b="1" dirty="0" smtClean="0"/>
                        <a:t>lastnih </a:t>
                      </a:r>
                      <a:r>
                        <a:rPr lang="sl-SI" sz="2000" b="1" dirty="0" smtClean="0"/>
                        <a:t>imen</a:t>
                      </a:r>
                      <a:endParaRPr lang="sl-SI" sz="2000" b="1" dirty="0" smtClean="0"/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Numerals.nog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prepoznavanje in pretvarjanje </a:t>
                      </a:r>
                      <a:r>
                        <a:rPr lang="sl-SI" sz="2000" b="1" dirty="0" smtClean="0"/>
                        <a:t>besednih števnikov</a:t>
                      </a:r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AdvP_time.nog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prepoznavanje </a:t>
                      </a:r>
                      <a:r>
                        <a:rPr lang="sl-SI" sz="2000" b="1" dirty="0" smtClean="0"/>
                        <a:t>časovnih</a:t>
                      </a:r>
                      <a:r>
                        <a:rPr lang="sl-SI" sz="2000" b="1" baseline="0" dirty="0" smtClean="0"/>
                        <a:t> izrazov</a:t>
                      </a:r>
                      <a:endParaRPr lang="sl-SI" sz="2000" b="1" dirty="0" smtClean="0"/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NP.nog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prepoznavanje </a:t>
                      </a:r>
                      <a:r>
                        <a:rPr lang="sl-SI" sz="2000" b="1" dirty="0" smtClean="0"/>
                        <a:t>samostalniških besednih zvez</a:t>
                      </a:r>
                    </a:p>
                  </a:txBody>
                  <a:tcPr/>
                </a:tc>
              </a:tr>
              <a:tr h="387309">
                <a:tc>
                  <a:txBody>
                    <a:bodyPr/>
                    <a:lstStyle/>
                    <a:p>
                      <a:r>
                        <a:rPr lang="sl-SI" sz="2000" dirty="0" err="1" smtClean="0"/>
                        <a:t>PP.nog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prepoznavanje </a:t>
                      </a:r>
                      <a:r>
                        <a:rPr lang="sl-SI" sz="2000" b="1" dirty="0" smtClean="0"/>
                        <a:t>predložnih besednih zvez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5"/>
                </a:solidFill>
              </a:rPr>
              <a:t>Priprava besedil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126" y="2027321"/>
            <a:ext cx="9275747" cy="3041984"/>
          </a:xfrm>
          <a:prstGeom prst="rect">
            <a:avLst/>
          </a:prstGeom>
        </p:spPr>
      </p:pic>
      <p:sp>
        <p:nvSpPr>
          <p:cNvPr id="6" name="Line Callout 2 5"/>
          <p:cNvSpPr/>
          <p:nvPr/>
        </p:nvSpPr>
        <p:spPr>
          <a:xfrm>
            <a:off x="4389120" y="479266"/>
            <a:ext cx="4425696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5834"/>
              <a:gd name="adj6" fmla="val -42535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/>
              <a:t>Oblikovanje v urejevalniku besedil</a:t>
            </a:r>
            <a:endParaRPr lang="en-US" sz="2400" dirty="0"/>
          </a:p>
        </p:txBody>
      </p:sp>
      <p:sp>
        <p:nvSpPr>
          <p:cNvPr id="7" name="Line Callout 2 6"/>
          <p:cNvSpPr/>
          <p:nvPr/>
        </p:nvSpPr>
        <p:spPr>
          <a:xfrm>
            <a:off x="4389120" y="1256189"/>
            <a:ext cx="4425696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29167"/>
              <a:gd name="adj6" fmla="val -37576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u="sng" dirty="0" smtClean="0"/>
              <a:t>Uvoz že obstoječih besedil</a:t>
            </a:r>
            <a:endParaRPr lang="en-US" sz="2400" u="sng" dirty="0"/>
          </a:p>
        </p:txBody>
      </p:sp>
      <p:sp>
        <p:nvSpPr>
          <p:cNvPr id="8" name="Line Callout 2 7"/>
          <p:cNvSpPr/>
          <p:nvPr/>
        </p:nvSpPr>
        <p:spPr>
          <a:xfrm>
            <a:off x="6095999" y="2789650"/>
            <a:ext cx="4425696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9167"/>
              <a:gd name="adj6" fmla="val -26833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Ena besedilna datoteka (.not)</a:t>
            </a:r>
            <a:endParaRPr lang="en-US" sz="2400" dirty="0"/>
          </a:p>
        </p:txBody>
      </p:sp>
      <p:sp>
        <p:nvSpPr>
          <p:cNvPr id="9" name="Line Callout 2 8"/>
          <p:cNvSpPr/>
          <p:nvPr/>
        </p:nvSpPr>
        <p:spPr>
          <a:xfrm>
            <a:off x="6095999" y="3568774"/>
            <a:ext cx="4425696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50833"/>
              <a:gd name="adj6" fmla="val -26420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Več besedilnih datotek (.</a:t>
            </a:r>
            <a:r>
              <a:rPr lang="sl-SI" sz="2400" dirty="0" err="1" smtClean="0"/>
              <a:t>noc</a:t>
            </a:r>
            <a:r>
              <a:rPr lang="sl-SI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7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Uvoz besedil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14</a:t>
            </a:fld>
            <a:endParaRPr lang="en-US" dirty="0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853681" cy="5014119"/>
          </a:xfrm>
        </p:spPr>
      </p:pic>
      <p:sp>
        <p:nvSpPr>
          <p:cNvPr id="5" name="Line Callout 2 4"/>
          <p:cNvSpPr/>
          <p:nvPr/>
        </p:nvSpPr>
        <p:spPr>
          <a:xfrm>
            <a:off x="4184904" y="1690688"/>
            <a:ext cx="3093720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2500"/>
              <a:gd name="adj6" fmla="val -35511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Izbira jezika</a:t>
            </a:r>
            <a:endParaRPr lang="en-US" sz="2400" dirty="0"/>
          </a:p>
        </p:txBody>
      </p:sp>
      <p:sp>
        <p:nvSpPr>
          <p:cNvPr id="6" name="Line Callout 2 5"/>
          <p:cNvSpPr/>
          <p:nvPr/>
        </p:nvSpPr>
        <p:spPr>
          <a:xfrm>
            <a:off x="5800344" y="2467611"/>
            <a:ext cx="3051048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167"/>
              <a:gd name="adj6" fmla="val -33445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Načini kodiranja</a:t>
            </a:r>
            <a:endParaRPr lang="en-US" sz="2400" dirty="0"/>
          </a:p>
        </p:txBody>
      </p:sp>
      <p:sp>
        <p:nvSpPr>
          <p:cNvPr id="7" name="Line Callout 2 6"/>
          <p:cNvSpPr/>
          <p:nvPr/>
        </p:nvSpPr>
        <p:spPr>
          <a:xfrm>
            <a:off x="7111873" y="3252092"/>
            <a:ext cx="3550031" cy="54864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2501"/>
              <a:gd name="adj6" fmla="val -26007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u="sng" dirty="0" smtClean="0"/>
              <a:t>Različni vhodni formati</a:t>
            </a:r>
            <a:endParaRPr lang="en-US" sz="2400" u="sng" dirty="0"/>
          </a:p>
        </p:txBody>
      </p:sp>
      <p:sp>
        <p:nvSpPr>
          <p:cNvPr id="8" name="Line Callout 2 7"/>
          <p:cNvSpPr/>
          <p:nvPr/>
        </p:nvSpPr>
        <p:spPr>
          <a:xfrm>
            <a:off x="7111873" y="4193967"/>
            <a:ext cx="4425696" cy="216238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8671"/>
              <a:gd name="adj6" fmla="val -5190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u="sng" dirty="0" smtClean="0"/>
              <a:t>Izbira razmejevalnika</a:t>
            </a:r>
            <a:r>
              <a:rPr lang="sl-SI" sz="2400" dirty="0" smtClean="0"/>
              <a:t>, npr.: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celotno besedilo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vsak nov odstavek (privzeto)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poseben niz znakov (</a:t>
            </a:r>
            <a:r>
              <a:rPr lang="sl-SI" sz="2000" dirty="0" err="1" smtClean="0"/>
              <a:t>regex</a:t>
            </a:r>
            <a:r>
              <a:rPr lang="sl-SI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000" dirty="0" smtClean="0"/>
              <a:t>XML element(i): &lt;poglavje&gt;, &lt;stavek&gt; itd.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311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Uvoz besedil: privzeta analiza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39"/>
          <a:stretch/>
        </p:blipFill>
        <p:spPr>
          <a:xfrm>
            <a:off x="838200" y="1690688"/>
            <a:ext cx="5857568" cy="4192966"/>
          </a:xfrm>
        </p:spPr>
      </p:pic>
      <p:sp>
        <p:nvSpPr>
          <p:cNvPr id="8" name="Line Callout 2 7"/>
          <p:cNvSpPr/>
          <p:nvPr/>
        </p:nvSpPr>
        <p:spPr>
          <a:xfrm>
            <a:off x="8610600" y="1217992"/>
            <a:ext cx="2975849" cy="267558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6663"/>
              <a:gd name="adj6" fmla="val -147934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u="sng" dirty="0" smtClean="0"/>
              <a:t>Frekvenčni seznami: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znakov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oblik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dvobesednih nizov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neznanih besed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enoznačnih oblik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dvoumnih oblik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474" y="1887056"/>
            <a:ext cx="2266950" cy="3390900"/>
          </a:xfrm>
          <a:prstGeom prst="rect">
            <a:avLst/>
          </a:prstGeom>
        </p:spPr>
      </p:pic>
      <p:pic>
        <p:nvPicPr>
          <p:cNvPr id="6" name="Content Placeholder 6" descr="Screen Clippi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3" t="13392" r="2396" b="12615"/>
          <a:stretch/>
        </p:blipFill>
        <p:spPr>
          <a:xfrm>
            <a:off x="3682831" y="2611856"/>
            <a:ext cx="2620575" cy="300524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534" y="3468282"/>
            <a:ext cx="2621735" cy="28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16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147761" cy="43513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Neoznačena besedila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16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61696" y="2834947"/>
            <a:ext cx="1592318" cy="362607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466193" y="3197554"/>
            <a:ext cx="346841" cy="2175642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53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Označevanje besedil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6154649" cy="4364206"/>
          </a:xfrm>
          <a:prstGeom prst="rect">
            <a:avLst/>
          </a:prstGeom>
        </p:spPr>
      </p:pic>
      <p:pic>
        <p:nvPicPr>
          <p:cNvPr id="6" name="Content Placeholder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457" y="2370137"/>
            <a:ext cx="4039942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5898" y="1983882"/>
            <a:ext cx="2822028" cy="254821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93917" y="3016251"/>
            <a:ext cx="1544307" cy="36256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2 8"/>
          <p:cNvSpPr/>
          <p:nvPr/>
        </p:nvSpPr>
        <p:spPr>
          <a:xfrm>
            <a:off x="7404931" y="4680556"/>
            <a:ext cx="4416875" cy="93569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6328"/>
              <a:gd name="adj6" fmla="val -2016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Izbira nabora in zaporedja virov (slovarjev in slovnic) za analizo.</a:t>
            </a:r>
          </a:p>
        </p:txBody>
      </p:sp>
    </p:spTree>
    <p:extLst>
      <p:ext uri="{BB962C8B-B14F-4D97-AF65-F5344CB8AC3E}">
        <p14:creationId xmlns:p14="http://schemas.microsoft.com/office/powerpoint/2010/main" val="160515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Označevanje </a:t>
            </a:r>
            <a:r>
              <a:rPr lang="sl-SI" dirty="0" smtClean="0">
                <a:solidFill>
                  <a:schemeClr val="accent5"/>
                </a:solidFill>
              </a:rPr>
              <a:t>besedil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622291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Line Callout 2 6"/>
          <p:cNvSpPr/>
          <p:nvPr/>
        </p:nvSpPr>
        <p:spPr>
          <a:xfrm>
            <a:off x="7672945" y="4556233"/>
            <a:ext cx="4009303" cy="4293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45903"/>
              <a:gd name="adj6" fmla="val -50391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Struktura označenega besedila</a:t>
            </a:r>
          </a:p>
        </p:txBody>
      </p:sp>
      <p:sp>
        <p:nvSpPr>
          <p:cNvPr id="8" name="Rectangle 7"/>
          <p:cNvSpPr/>
          <p:nvPr/>
        </p:nvSpPr>
        <p:spPr>
          <a:xfrm>
            <a:off x="3547242" y="2839681"/>
            <a:ext cx="2159876" cy="28377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2 8"/>
          <p:cNvSpPr/>
          <p:nvPr/>
        </p:nvSpPr>
        <p:spPr>
          <a:xfrm>
            <a:off x="4091347" y="5827329"/>
            <a:ext cx="5099950" cy="42939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0868"/>
              <a:gd name="adj6" fmla="val -51177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Vse možne oznake (</a:t>
            </a:r>
            <a:r>
              <a:rPr lang="sl-SI" sz="2400" dirty="0" err="1" smtClean="0"/>
              <a:t>nerazdvoumljenost</a:t>
            </a:r>
            <a:r>
              <a:rPr lang="sl-SI" sz="24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91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Uvoz označenih besedil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05" y="1690688"/>
            <a:ext cx="10515600" cy="16177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19</a:t>
            </a:fld>
            <a:endParaRPr lang="en-US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5"/>
          <a:stretch/>
        </p:blipFill>
        <p:spPr>
          <a:xfrm>
            <a:off x="653005" y="3585548"/>
            <a:ext cx="11161853" cy="2957142"/>
          </a:xfrm>
          <a:prstGeom prst="rect">
            <a:avLst/>
          </a:prstGeom>
        </p:spPr>
      </p:pic>
      <p:sp>
        <p:nvSpPr>
          <p:cNvPr id="9" name="Line Callout 2 8"/>
          <p:cNvSpPr/>
          <p:nvPr/>
        </p:nvSpPr>
        <p:spPr>
          <a:xfrm>
            <a:off x="6714908" y="1261295"/>
            <a:ext cx="5099950" cy="88281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1563"/>
              <a:gd name="adj6" fmla="val -4963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Vhodni format: XML</a:t>
            </a:r>
          </a:p>
          <a:p>
            <a:r>
              <a:rPr lang="sv-S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&lt;LU LEMMA=".+" CAT=".+" " .*&gt;</a:t>
            </a:r>
            <a:r>
              <a:rPr lang="sv-SE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oblika</a:t>
            </a:r>
            <a:r>
              <a:rPr lang="sv-SE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&lt;/LU&gt;</a:t>
            </a:r>
          </a:p>
        </p:txBody>
      </p:sp>
      <p:sp>
        <p:nvSpPr>
          <p:cNvPr id="5" name="Down Arrow 4"/>
          <p:cNvSpPr/>
          <p:nvPr/>
        </p:nvSpPr>
        <p:spPr>
          <a:xfrm>
            <a:off x="5234152" y="3308472"/>
            <a:ext cx="977462" cy="695969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Callout 2 9"/>
          <p:cNvSpPr/>
          <p:nvPr/>
        </p:nvSpPr>
        <p:spPr>
          <a:xfrm>
            <a:off x="8806466" y="5102583"/>
            <a:ext cx="3206858" cy="5330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62240"/>
              <a:gd name="adj6" fmla="val -75997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Razdvoumljeno besedilo</a:t>
            </a:r>
            <a:endParaRPr lang="sv-SE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Pregled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 smtClean="0"/>
              <a:t>Kratek uvod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Predstavitev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Uporabnost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Dostopnost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Modul za slovenščino</a:t>
            </a:r>
          </a:p>
          <a:p>
            <a:r>
              <a:rPr lang="sl-SI" dirty="0" smtClean="0"/>
              <a:t>Funkcionalnosti</a:t>
            </a:r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–"/>
            </a:pPr>
            <a:r>
              <a:rPr lang="sl-SI" dirty="0" smtClean="0"/>
              <a:t>Priprava besedil</a:t>
            </a:r>
            <a:endParaRPr lang="sl-SI" dirty="0"/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–"/>
            </a:pPr>
            <a:r>
              <a:rPr lang="sl-SI" dirty="0" err="1" smtClean="0"/>
              <a:t>Konkordančnik</a:t>
            </a:r>
            <a:endParaRPr lang="sl-SI" dirty="0" smtClean="0"/>
          </a:p>
          <a:p>
            <a:pPr lvl="1">
              <a:lnSpc>
                <a:spcPct val="100000"/>
              </a:lnSpc>
              <a:buFont typeface="Calibri" panose="020F0502020204030204" pitchFamily="34" charset="0"/>
              <a:buChar char="–"/>
            </a:pPr>
            <a:r>
              <a:rPr lang="sl-SI" dirty="0" smtClean="0"/>
              <a:t>Korpusne analize</a:t>
            </a:r>
            <a:endParaRPr lang="sl-SI" dirty="0"/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sl-SI" dirty="0" smtClean="0"/>
              <a:t>Slovarji</a:t>
            </a:r>
            <a:endParaRPr lang="sl-SI" dirty="0"/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sl-SI" dirty="0" smtClean="0"/>
              <a:t>Slovnice</a:t>
            </a:r>
            <a:endParaRPr lang="sl-SI" dirty="0"/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sl-SI" dirty="0" smtClean="0"/>
              <a:t>Označevanje</a:t>
            </a:r>
          </a:p>
          <a:p>
            <a:endParaRPr lang="sl-SI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2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sl-SI" dirty="0" err="1" smtClean="0">
                <a:solidFill>
                  <a:schemeClr val="accent5"/>
                </a:solidFill>
              </a:rPr>
              <a:t>Konkordančnik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Iskanje po korpusu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424"/>
          <a:stretch/>
        </p:blipFill>
        <p:spPr>
          <a:xfrm>
            <a:off x="838201" y="1825626"/>
            <a:ext cx="6669826" cy="43513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24629" y="2293938"/>
            <a:ext cx="3695978" cy="26007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071" y="3272303"/>
            <a:ext cx="2809685" cy="29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2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Iskalno okence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1028"/>
            <a:ext cx="4478468" cy="46298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Line Callout 2 5"/>
          <p:cNvSpPr/>
          <p:nvPr/>
        </p:nvSpPr>
        <p:spPr>
          <a:xfrm>
            <a:off x="6096000" y="1551028"/>
            <a:ext cx="4095135" cy="92930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825"/>
              <a:gd name="adj6" fmla="val -58424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Štirje različni načini oblikovanja iskalnega pogoja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6096000" y="3700487"/>
            <a:ext cx="2732690" cy="4143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58271"/>
              <a:gd name="adj6" fmla="val -131445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/>
              <a:t>"</a:t>
            </a:r>
            <a:r>
              <a:rPr lang="sl-SI" sz="2400" dirty="0" smtClean="0"/>
              <a:t>Požrešnost" iskanja </a:t>
            </a:r>
          </a:p>
        </p:txBody>
      </p:sp>
      <p:sp>
        <p:nvSpPr>
          <p:cNvPr id="8" name="Line Callout 2 7"/>
          <p:cNvSpPr/>
          <p:nvPr/>
        </p:nvSpPr>
        <p:spPr>
          <a:xfrm>
            <a:off x="7462344" y="4514727"/>
            <a:ext cx="3683877" cy="4143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8010"/>
              <a:gd name="adj6" fmla="val -10952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Število prikazanih zadetkov</a:t>
            </a:r>
          </a:p>
        </p:txBody>
      </p:sp>
    </p:spTree>
    <p:extLst>
      <p:ext uri="{BB962C8B-B14F-4D97-AF65-F5344CB8AC3E}">
        <p14:creationId xmlns:p14="http://schemas.microsoft.com/office/powerpoint/2010/main" val="351776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Iskalno okence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51028"/>
            <a:ext cx="4478468" cy="46298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54414" y="1551028"/>
            <a:ext cx="5344510" cy="2185214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1. Iskanje z </a:t>
            </a:r>
            <a:r>
              <a:rPr lang="sl-SI" sz="2400" b="1" dirty="0" smtClean="0"/>
              <a:t>znakovnim nizom</a:t>
            </a:r>
            <a:r>
              <a:rPr lang="sl-SI" sz="2400" dirty="0" smtClean="0"/>
              <a:t>:</a:t>
            </a:r>
          </a:p>
          <a:p>
            <a:endParaRPr lang="sl-SI" sz="2400" dirty="0" smtClean="0"/>
          </a:p>
          <a:p>
            <a:r>
              <a:rPr lang="sl-SI" sz="2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miza </a:t>
            </a:r>
            <a:r>
              <a:rPr lang="sl-SI" sz="2400" dirty="0" smtClean="0">
                <a:sym typeface="Wingdings" panose="05000000000000000000" pitchFamily="2" charset="2"/>
              </a:rPr>
              <a:t> </a:t>
            </a:r>
          </a:p>
          <a:p>
            <a:r>
              <a:rPr lang="en-US" sz="2000" dirty="0" smtClean="0"/>
              <a:t>✓</a:t>
            </a:r>
            <a:r>
              <a:rPr lang="sl-SI" sz="2000" dirty="0" smtClean="0"/>
              <a:t> </a:t>
            </a:r>
            <a:r>
              <a:rPr lang="sl-SI" sz="2000" i="1" dirty="0" smtClean="0">
                <a:sym typeface="Wingdings" panose="05000000000000000000" pitchFamily="2" charset="2"/>
              </a:rPr>
              <a:t>miza, mizar, sistemizacija </a:t>
            </a:r>
            <a:r>
              <a:rPr lang="sl-SI" sz="2000" dirty="0" smtClean="0">
                <a:sym typeface="Wingdings" panose="05000000000000000000" pitchFamily="2" charset="2"/>
              </a:rPr>
              <a:t>…</a:t>
            </a:r>
          </a:p>
          <a:p>
            <a:r>
              <a:rPr lang="sl-SI" sz="2000" i="1" dirty="0" smtClean="0">
                <a:sym typeface="Wingdings" panose="05000000000000000000" pitchFamily="2" charset="2"/>
              </a:rPr>
              <a:t>X</a:t>
            </a:r>
            <a:r>
              <a:rPr lang="sl-SI" sz="2000" dirty="0" smtClean="0">
                <a:sym typeface="Wingdings" panose="05000000000000000000" pitchFamily="2" charset="2"/>
              </a:rPr>
              <a:t> </a:t>
            </a:r>
            <a:r>
              <a:rPr lang="sl-SI" sz="2000" i="1" dirty="0" smtClean="0">
                <a:sym typeface="Wingdings" panose="05000000000000000000" pitchFamily="2" charset="2"/>
              </a:rPr>
              <a:t>mize, mizi, mizo …</a:t>
            </a:r>
          </a:p>
          <a:p>
            <a:endParaRPr lang="sl-SI" sz="2400" dirty="0" smtClean="0">
              <a:sym typeface="Wingdings" panose="05000000000000000000" pitchFamily="2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4414" y="3999755"/>
            <a:ext cx="5344510" cy="187743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2</a:t>
            </a:r>
            <a:r>
              <a:rPr lang="sl-SI" sz="2400" dirty="0"/>
              <a:t>. Iskanje z </a:t>
            </a:r>
            <a:r>
              <a:rPr lang="sl-SI" sz="2400" b="1" dirty="0" smtClean="0"/>
              <a:t>regularnim izrazom </a:t>
            </a:r>
            <a:r>
              <a:rPr lang="sl-SI" sz="2400" b="1" dirty="0"/>
              <a:t>(Perl)</a:t>
            </a:r>
            <a:r>
              <a:rPr lang="sl-SI" sz="2400" dirty="0"/>
              <a:t>:</a:t>
            </a:r>
          </a:p>
          <a:p>
            <a:endParaRPr lang="sl-SI" sz="2400" dirty="0"/>
          </a:p>
          <a:p>
            <a:r>
              <a:rPr lang="sl-SI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[^</a:t>
            </a:r>
            <a:r>
              <a:rPr lang="sl-SI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aeiouAEIOU</a:t>
            </a:r>
            <a:r>
              <a:rPr lang="sl-SI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]+ </a:t>
            </a:r>
            <a:r>
              <a:rPr lang="sl-SI" sz="2400" dirty="0">
                <a:sym typeface="Wingdings" panose="05000000000000000000" pitchFamily="2" charset="2"/>
              </a:rPr>
              <a:t> </a:t>
            </a:r>
          </a:p>
          <a:p>
            <a:r>
              <a:rPr lang="sl-SI" sz="2000" i="1" dirty="0">
                <a:sym typeface="Wingdings" panose="05000000000000000000" pitchFamily="2" charset="2"/>
              </a:rPr>
              <a:t>vrt, </a:t>
            </a:r>
            <a:r>
              <a:rPr lang="sl-SI" sz="2000" i="1" dirty="0" smtClean="0">
                <a:sym typeface="Wingdings" panose="05000000000000000000" pitchFamily="2" charset="2"/>
              </a:rPr>
              <a:t>čmrlj …</a:t>
            </a:r>
            <a:endParaRPr lang="sl-SI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634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3. Iskanje z regularnim izrazom (</a:t>
            </a:r>
            <a:r>
              <a:rPr lang="sl-SI" dirty="0" err="1" smtClean="0">
                <a:solidFill>
                  <a:schemeClr val="accent5"/>
                </a:solidFill>
              </a:rPr>
              <a:t>NooJ</a:t>
            </a:r>
            <a:r>
              <a:rPr lang="sl-SI" dirty="0">
                <a:solidFill>
                  <a:schemeClr val="accent5"/>
                </a:solidFill>
              </a:rPr>
              <a:t>)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400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avtomatski</a:t>
            </a:r>
            <a:endParaRPr lang="sl-SI" sz="24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sl-SI" sz="2200" i="1" dirty="0" smtClean="0">
                <a:sym typeface="Wingdings" panose="05000000000000000000" pitchFamily="2" charset="2"/>
              </a:rPr>
              <a:t>avtomatski, Avtomatski, polavtomatski </a:t>
            </a:r>
            <a:r>
              <a:rPr lang="sl-SI" sz="2200" dirty="0" smtClean="0">
                <a:sym typeface="Wingdings" panose="05000000000000000000" pitchFamily="2" charset="2"/>
              </a:rPr>
              <a:t>…</a:t>
            </a:r>
            <a:endParaRPr lang="sl-SI" sz="2200" dirty="0">
              <a:sym typeface="Wingdings" panose="05000000000000000000" pitchFamily="2" charset="2"/>
            </a:endParaRPr>
          </a:p>
          <a:p>
            <a:r>
              <a:rPr lang="sl-SI" sz="24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sl-SI" sz="2400" dirty="0" err="1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avtomatski</a:t>
            </a:r>
            <a:r>
              <a:rPr lang="sl-SI" sz="2400" b="1" dirty="0" err="1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sl-SI" sz="2400" dirty="0" err="1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avtomatični</a:t>
            </a:r>
            <a:r>
              <a:rPr lang="sl-SI" sz="2400" b="1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sl-SI" sz="2400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sistem</a:t>
            </a:r>
            <a:endParaRPr lang="sl-SI" sz="24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sl-SI" sz="2200" i="1" dirty="0" smtClean="0">
                <a:sym typeface="Wingdings" panose="05000000000000000000" pitchFamily="2" charset="2"/>
              </a:rPr>
              <a:t>avtomatski sistem, avtomatični sistem </a:t>
            </a:r>
            <a:r>
              <a:rPr lang="sl-SI" sz="2200" dirty="0" smtClean="0">
                <a:sym typeface="Wingdings" panose="05000000000000000000" pitchFamily="2" charset="2"/>
              </a:rPr>
              <a:t>…</a:t>
            </a:r>
            <a:endParaRPr lang="sl-SI" sz="2200" dirty="0">
              <a:sym typeface="Wingdings" panose="05000000000000000000" pitchFamily="2" charset="2"/>
            </a:endParaRPr>
          </a:p>
          <a:p>
            <a:r>
              <a:rPr lang="sl-SI" sz="2400" b="1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sl-SI" sz="24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avtomatičen</a:t>
            </a:r>
            <a:r>
              <a:rPr lang="sl-SI" sz="2400" b="1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sl-SI" sz="24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endParaRPr lang="sl-SI" sz="24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sl-SI" sz="2200" i="1" dirty="0" smtClean="0">
                <a:sym typeface="Wingdings" panose="05000000000000000000" pitchFamily="2" charset="2"/>
              </a:rPr>
              <a:t>avtomatični, avtomatičnega ... </a:t>
            </a:r>
            <a:endParaRPr lang="sl-SI" sz="2200" dirty="0">
              <a:sym typeface="Wingdings" panose="05000000000000000000" pitchFamily="2" charset="2"/>
            </a:endParaRPr>
          </a:p>
          <a:p>
            <a:r>
              <a:rPr lang="sl-SI" sz="2400" dirty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sl-SI" sz="2400" dirty="0" err="1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A+posessive+feminine</a:t>
            </a:r>
            <a:r>
              <a:rPr lang="sl-SI" sz="2400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  <a:r>
              <a:rPr lang="sl-SI" sz="24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endParaRPr lang="sl-SI" sz="24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sl-SI" sz="2200" i="1" dirty="0" smtClean="0">
                <a:sym typeface="Wingdings" panose="05000000000000000000" pitchFamily="2" charset="2"/>
              </a:rPr>
              <a:t>višnjeva, Majine …</a:t>
            </a:r>
            <a:endParaRPr lang="sl-SI" sz="2200" dirty="0">
              <a:sym typeface="Wingdings" panose="05000000000000000000" pitchFamily="2" charset="2"/>
            </a:endParaRPr>
          </a:p>
          <a:p>
            <a:r>
              <a:rPr lang="sl-SI" sz="2400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(g.|ga.|</a:t>
            </a:r>
            <a:r>
              <a:rPr lang="sl-SI" sz="2400" dirty="0" err="1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gdč</a:t>
            </a:r>
            <a:r>
              <a:rPr lang="sl-SI" sz="2400" dirty="0" smtClean="0">
                <a:solidFill>
                  <a:schemeClr val="accent5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.)&lt;CAP&gt;*</a:t>
            </a:r>
            <a:r>
              <a:rPr lang="sl-SI" sz="2400" dirty="0" smtClean="0">
                <a:solidFill>
                  <a:schemeClr val="accent5"/>
                </a:solidFill>
                <a:sym typeface="Wingdings" panose="05000000000000000000" pitchFamily="2" charset="2"/>
              </a:rPr>
              <a:t> </a:t>
            </a:r>
            <a:endParaRPr lang="sl-SI" sz="2400" dirty="0">
              <a:solidFill>
                <a:schemeClr val="accent5"/>
              </a:solidFill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sl-SI" sz="2200" i="1" dirty="0" smtClean="0">
                <a:sym typeface="Wingdings" panose="05000000000000000000" pitchFamily="2" charset="2"/>
              </a:rPr>
              <a:t>g. Smolar, ga. Ana Novak …</a:t>
            </a:r>
            <a:endParaRPr lang="sl-SI" sz="2200" dirty="0">
              <a:sym typeface="Wingdings" panose="05000000000000000000" pitchFamily="2" charset="2"/>
            </a:endParaRPr>
          </a:p>
          <a:p>
            <a:endParaRPr lang="sl-SI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dirty="0"/>
          </a:p>
        </p:txBody>
      </p:sp>
      <p:sp>
        <p:nvSpPr>
          <p:cNvPr id="6" name="Line Callout 2 5"/>
          <p:cNvSpPr/>
          <p:nvPr/>
        </p:nvSpPr>
        <p:spPr>
          <a:xfrm>
            <a:off x="7106264" y="1870075"/>
            <a:ext cx="4247536" cy="3920460"/>
          </a:xfrm>
          <a:prstGeom prst="borderCallout2">
            <a:avLst>
              <a:gd name="adj1" fmla="val 55617"/>
              <a:gd name="adj2" fmla="val -347"/>
              <a:gd name="adj3" fmla="val 55617"/>
              <a:gd name="adj4" fmla="val -20139"/>
              <a:gd name="adj5" fmla="val 89340"/>
              <a:gd name="adj6" fmla="val -47281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u="sng" dirty="0" smtClean="0"/>
              <a:t>Posebni operatorji: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&lt;WF&gt; </a:t>
            </a:r>
            <a:r>
              <a:rPr lang="sl-SI" dirty="0" smtClean="0"/>
              <a:t>beseda (niz črk)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latin typeface="Courier New" panose="02070309020205020404" pitchFamily="49" charset="0"/>
                <a:cs typeface="Courier New" panose="02070309020205020404" pitchFamily="49" charset="0"/>
              </a:rPr>
              <a:t>&lt;LOW&gt; </a:t>
            </a:r>
            <a:r>
              <a:rPr lang="sl-SI" dirty="0" smtClean="0"/>
              <a:t>beseda z malimi črkami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>
                <a:latin typeface="Courier New" panose="02070309020205020404" pitchFamily="49" charset="0"/>
                <a:cs typeface="Courier New" panose="02070309020205020404" pitchFamily="49" charset="0"/>
              </a:rPr>
              <a:t>&lt;UPP&gt; </a:t>
            </a:r>
            <a:r>
              <a:rPr lang="sl-SI" dirty="0" smtClean="0"/>
              <a:t>beseda z velikimi črkami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&lt;CAP&gt; </a:t>
            </a:r>
            <a:r>
              <a:rPr lang="sl-SI" dirty="0" smtClean="0"/>
              <a:t>beseda z veliko začetnico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&lt;NB&gt; </a:t>
            </a:r>
            <a:r>
              <a:rPr lang="sl-SI" dirty="0" smtClean="0"/>
              <a:t>niz številk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&lt;E&gt; </a:t>
            </a:r>
            <a:r>
              <a:rPr lang="sl-SI" dirty="0" smtClean="0"/>
              <a:t>prazen niz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&lt;P&gt;</a:t>
            </a:r>
            <a:r>
              <a:rPr lang="sl-SI" dirty="0" smtClean="0"/>
              <a:t> ločilo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&lt;^&gt;</a:t>
            </a:r>
            <a:r>
              <a:rPr lang="sl-SI" dirty="0" smtClean="0"/>
              <a:t> začetek besedila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&lt;$&gt;</a:t>
            </a:r>
            <a:r>
              <a:rPr lang="sl-SI" dirty="0" smtClean="0"/>
              <a:t> konec besedila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&lt;V&gt;</a:t>
            </a:r>
            <a:r>
              <a:rPr lang="sl-SI" dirty="0" smtClean="0"/>
              <a:t> samoglasnik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&lt;UNK&gt; </a:t>
            </a:r>
            <a:r>
              <a:rPr lang="sl-SI" dirty="0" smtClean="0"/>
              <a:t>neznana beseda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sl-SI" dirty="0" smtClean="0"/>
              <a:t> neomejeno pojavitev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Itd.</a:t>
            </a:r>
          </a:p>
        </p:txBody>
      </p:sp>
    </p:spTree>
    <p:extLst>
      <p:ext uri="{BB962C8B-B14F-4D97-AF65-F5344CB8AC3E}">
        <p14:creationId xmlns:p14="http://schemas.microsoft.com/office/powerpoint/2010/main" val="127617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4. Iskanje s slovnicami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25</a:t>
            </a:fld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/>
          <a:stretch/>
        </p:blipFill>
        <p:spPr>
          <a:xfrm>
            <a:off x="838200" y="1690688"/>
            <a:ext cx="4034618" cy="4149673"/>
          </a:xfr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0" y="3205087"/>
            <a:ext cx="5872010" cy="263527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76840" y="3513385"/>
            <a:ext cx="3055947" cy="29169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32787" y="3805084"/>
            <a:ext cx="1519084" cy="766916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0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Izpis konkordanc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26</a:t>
            </a:fld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0274"/>
            <a:ext cx="10149348" cy="5269854"/>
          </a:xfr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950457"/>
              </p:ext>
            </p:extLst>
          </p:nvPr>
        </p:nvGraphicFramePr>
        <p:xfrm>
          <a:off x="354681" y="3173967"/>
          <a:ext cx="3710238" cy="354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Bitmap Image" r:id="rId5" imgW="3257640" imgH="3114720" progId="Paint.Picture">
                  <p:embed/>
                </p:oleObj>
              </mc:Choice>
              <mc:Fallback>
                <p:oleObj name="Bitmap Image" r:id="rId5" imgW="3257640" imgH="31147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681" y="3173967"/>
                        <a:ext cx="3710238" cy="3547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Callout 2 5"/>
          <p:cNvSpPr/>
          <p:nvPr/>
        </p:nvSpPr>
        <p:spPr>
          <a:xfrm>
            <a:off x="5763863" y="1221404"/>
            <a:ext cx="3852085" cy="62511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286"/>
              <a:gd name="adj6" fmla="val -6335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Nastavitve izpisa sobesedila</a:t>
            </a:r>
          </a:p>
        </p:txBody>
      </p:sp>
      <p:sp>
        <p:nvSpPr>
          <p:cNvPr id="7" name="Line Callout 2 6"/>
          <p:cNvSpPr/>
          <p:nvPr/>
        </p:nvSpPr>
        <p:spPr>
          <a:xfrm>
            <a:off x="3811019" y="4359754"/>
            <a:ext cx="3398015" cy="217915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071"/>
              <a:gd name="adj6" fmla="val -1972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urejanje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filtriranje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dodajanje oznak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odstranjevanje oznak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izvoz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statistični izračuni</a:t>
            </a:r>
          </a:p>
        </p:txBody>
      </p:sp>
    </p:spTree>
    <p:extLst>
      <p:ext uri="{BB962C8B-B14F-4D97-AF65-F5344CB8AC3E}">
        <p14:creationId xmlns:p14="http://schemas.microsoft.com/office/powerpoint/2010/main" val="21073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5"/>
                </a:solidFill>
              </a:rPr>
              <a:t>Leksikalne analize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5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Slovarji (.</a:t>
            </a:r>
            <a:r>
              <a:rPr lang="sl-SI" dirty="0" err="1" smtClean="0">
                <a:solidFill>
                  <a:schemeClr val="accent5"/>
                </a:solidFill>
              </a:rPr>
              <a:t>nod</a:t>
            </a:r>
            <a:r>
              <a:rPr lang="sl-SI" dirty="0" smtClean="0">
                <a:solidFill>
                  <a:schemeClr val="accent5"/>
                </a:solidFill>
              </a:rPr>
              <a:t>)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04204"/>
          </a:xfrm>
        </p:spPr>
        <p:txBody>
          <a:bodyPr>
            <a:normAutofit/>
          </a:bodyPr>
          <a:lstStyle/>
          <a:p>
            <a:r>
              <a:rPr lang="sl-SI" dirty="0" smtClean="0"/>
              <a:t>računalniško berljive leksikalne podatkovne zbirke</a:t>
            </a:r>
          </a:p>
          <a:p>
            <a:endParaRPr lang="sl-SI" dirty="0" smtClean="0"/>
          </a:p>
          <a:p>
            <a:r>
              <a:rPr lang="sl-SI" dirty="0" smtClean="0"/>
              <a:t>leksikalna enota:</a:t>
            </a:r>
          </a:p>
          <a:p>
            <a:pPr lvl="1"/>
            <a:r>
              <a:rPr lang="sl-SI" dirty="0" smtClean="0"/>
              <a:t>lema</a:t>
            </a:r>
          </a:p>
          <a:p>
            <a:pPr lvl="1"/>
            <a:r>
              <a:rPr lang="sl-SI" dirty="0" smtClean="0"/>
              <a:t>besedna vrsta</a:t>
            </a:r>
          </a:p>
          <a:p>
            <a:pPr lvl="1"/>
            <a:r>
              <a:rPr lang="sl-SI" dirty="0" smtClean="0"/>
              <a:t>lastnosti</a:t>
            </a:r>
          </a:p>
          <a:p>
            <a:pPr lvl="2">
              <a:buFont typeface="Calibri" panose="020F0502020204030204" pitchFamily="34" charset="0"/>
              <a:buChar char="–"/>
            </a:pPr>
            <a:r>
              <a:rPr lang="sl-SI" u="sng" dirty="0" smtClean="0"/>
              <a:t>poljubne</a:t>
            </a:r>
            <a:r>
              <a:rPr lang="sl-SI" dirty="0" smtClean="0"/>
              <a:t>, npr.  </a:t>
            </a:r>
            <a:r>
              <a:rPr lang="sl-SI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+vrsta=splošni,</a:t>
            </a:r>
          </a:p>
          <a:p>
            <a:pPr marL="914400" lvl="2" indent="0">
              <a:buNone/>
            </a:pPr>
            <a:r>
              <a:rPr lang="sl-SI" sz="16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+sinonim=zlahka, +ANG=</a:t>
            </a:r>
            <a:r>
              <a:rPr lang="sl-SI" sz="16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effortlessly</a:t>
            </a:r>
            <a:endParaRPr lang="sl-SI" sz="16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sl-SI" dirty="0" smtClean="0"/>
              <a:t>pregibni vzorec (FLX)</a:t>
            </a:r>
          </a:p>
          <a:p>
            <a:pPr lvl="1"/>
            <a:r>
              <a:rPr lang="sl-SI" dirty="0" smtClean="0"/>
              <a:t>besedotvorni vzorec (DRV)</a:t>
            </a:r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endParaRPr lang="sl-SI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069" y="2909094"/>
            <a:ext cx="4718221" cy="98565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Vzorci pregibanja (.</a:t>
            </a:r>
            <a:r>
              <a:rPr lang="sl-SI" dirty="0" err="1" smtClean="0">
                <a:solidFill>
                  <a:schemeClr val="accent5"/>
                </a:solidFill>
              </a:rPr>
              <a:t>nof</a:t>
            </a:r>
            <a:r>
              <a:rPr lang="sl-SI" dirty="0" smtClean="0">
                <a:solidFill>
                  <a:schemeClr val="accent5"/>
                </a:solidFill>
              </a:rPr>
              <a:t>)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pravila za pregibanje in besedotvorje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v obliki besedila ali grafa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08577"/>
            <a:ext cx="6627503" cy="22524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199" y="6032091"/>
            <a:ext cx="6742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LAHKO = &lt;E&gt;/=</a:t>
            </a:r>
            <a:r>
              <a:rPr lang="sl-SI" sz="1200" dirty="0" err="1">
                <a:latin typeface="Courier New" panose="02070309020205020404" pitchFamily="49" charset="0"/>
                <a:ea typeface="Times New Roman" panose="02020603050405020304" pitchFamily="18" charset="0"/>
              </a:rPr>
              <a:t>positive</a:t>
            </a: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 | &lt;B3&gt;že/=</a:t>
            </a:r>
            <a:r>
              <a:rPr lang="sl-SI" sz="1200" dirty="0" err="1">
                <a:latin typeface="Courier New" panose="02070309020205020404" pitchFamily="49" charset="0"/>
                <a:ea typeface="Times New Roman" panose="02020603050405020304" pitchFamily="18" charset="0"/>
              </a:rPr>
              <a:t>comparative</a:t>
            </a: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 | &lt;B3&gt;</a:t>
            </a:r>
            <a:r>
              <a:rPr lang="sl-SI" sz="1200" dirty="0" err="1">
                <a:latin typeface="Courier New" panose="02070309020205020404" pitchFamily="49" charset="0"/>
                <a:ea typeface="Times New Roman" panose="02020603050405020304" pitchFamily="18" charset="0"/>
              </a:rPr>
              <a:t>žje</a:t>
            </a: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/=</a:t>
            </a:r>
            <a:r>
              <a:rPr lang="sl-SI" sz="1200" dirty="0" err="1">
                <a:latin typeface="Courier New" panose="02070309020205020404" pitchFamily="49" charset="0"/>
                <a:ea typeface="Times New Roman" panose="02020603050405020304" pitchFamily="18" charset="0"/>
              </a:rPr>
              <a:t>comparative</a:t>
            </a: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 | &lt;B3&gt;že&lt;LW&gt;naj/=superlative | &lt;B3&gt;</a:t>
            </a:r>
            <a:r>
              <a:rPr lang="sl-SI" sz="1200" dirty="0" err="1">
                <a:latin typeface="Courier New" panose="02070309020205020404" pitchFamily="49" charset="0"/>
                <a:ea typeface="Times New Roman" panose="02020603050405020304" pitchFamily="18" charset="0"/>
              </a:rPr>
              <a:t>žje</a:t>
            </a:r>
            <a:r>
              <a:rPr lang="sl-SI" sz="1200" dirty="0">
                <a:latin typeface="Courier New" panose="02070309020205020404" pitchFamily="49" charset="0"/>
                <a:ea typeface="Times New Roman" panose="02020603050405020304" pitchFamily="18" charset="0"/>
              </a:rPr>
              <a:t>&lt;LW&gt;naj/=superlative;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95070" y="2221425"/>
            <a:ext cx="3286433" cy="2585323"/>
          </a:xfrm>
          <a:prstGeom prst="rect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l-SI" sz="2400" u="sng" dirty="0" smtClean="0"/>
              <a:t>Privzeti operatorji:</a:t>
            </a:r>
          </a:p>
          <a:p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&lt;E&gt; </a:t>
            </a:r>
            <a:r>
              <a:rPr lang="sl-SI" sz="2000" dirty="0" smtClean="0"/>
              <a:t>prazen niz</a:t>
            </a:r>
          </a:p>
          <a:p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&lt;B&gt; </a:t>
            </a:r>
            <a:r>
              <a:rPr lang="sl-SI" sz="2000" dirty="0" smtClean="0"/>
              <a:t>izbriši zadnji znak</a:t>
            </a:r>
          </a:p>
          <a:p>
            <a:r>
              <a:rPr lang="sl-SI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&lt;S&gt; </a:t>
            </a:r>
            <a:r>
              <a:rPr lang="sl-SI" sz="2000" dirty="0"/>
              <a:t>izbriši naslednji znak</a:t>
            </a:r>
          </a:p>
          <a:p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&lt;D&gt; </a:t>
            </a:r>
            <a:r>
              <a:rPr lang="sl-SI" sz="2000" dirty="0" smtClean="0"/>
              <a:t>podvoji zadnji znak</a:t>
            </a:r>
          </a:p>
          <a:p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&lt;L&gt; </a:t>
            </a:r>
            <a:r>
              <a:rPr lang="sl-SI" sz="2000" dirty="0" smtClean="0"/>
              <a:t>premik levo</a:t>
            </a:r>
          </a:p>
          <a:p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&lt;R&gt; </a:t>
            </a:r>
            <a:r>
              <a:rPr lang="sl-SI" sz="2000" dirty="0" smtClean="0"/>
              <a:t>premik desno</a:t>
            </a:r>
          </a:p>
          <a:p>
            <a:r>
              <a:rPr lang="sl-SI" dirty="0"/>
              <a:t>i</a:t>
            </a:r>
            <a:r>
              <a:rPr lang="sl-SI" dirty="0" smtClean="0"/>
              <a:t>td.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88618" y="3073640"/>
            <a:ext cx="1014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accent5"/>
                </a:solidFill>
              </a:rPr>
              <a:t>nizko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618" y="3769308"/>
            <a:ext cx="1014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accent5"/>
                </a:solidFill>
              </a:rPr>
              <a:t>niže</a:t>
            </a:r>
          </a:p>
          <a:p>
            <a:r>
              <a:rPr lang="sl-SI" sz="1600" dirty="0" smtClean="0">
                <a:solidFill>
                  <a:schemeClr val="accent5"/>
                </a:solidFill>
              </a:rPr>
              <a:t>nižje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8618" y="4468991"/>
            <a:ext cx="1014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accent5"/>
                </a:solidFill>
              </a:rPr>
              <a:t>najniže</a:t>
            </a:r>
          </a:p>
          <a:p>
            <a:r>
              <a:rPr lang="sl-SI" sz="1600" dirty="0" smtClean="0">
                <a:solidFill>
                  <a:schemeClr val="accent5"/>
                </a:solidFill>
              </a:rPr>
              <a:t>najnižje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422" y="4478020"/>
            <a:ext cx="1014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accent5"/>
                </a:solidFill>
              </a:rPr>
              <a:t>nizko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2961" y="4478020"/>
            <a:ext cx="1014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solidFill>
                  <a:schemeClr val="accent5"/>
                </a:solidFill>
              </a:rPr>
              <a:t>ni-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1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Kaj je </a:t>
            </a:r>
            <a:r>
              <a:rPr lang="sl-SI" dirty="0" err="1" smtClean="0">
                <a:solidFill>
                  <a:schemeClr val="accent5"/>
                </a:solidFill>
              </a:rPr>
              <a:t>NooJ</a:t>
            </a:r>
            <a:r>
              <a:rPr lang="sl-SI" dirty="0" smtClean="0">
                <a:solidFill>
                  <a:schemeClr val="accent5"/>
                </a:solidFill>
              </a:rPr>
              <a:t>?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5804"/>
          </a:xfrm>
        </p:spPr>
        <p:txBody>
          <a:bodyPr>
            <a:normAutofit/>
          </a:bodyPr>
          <a:lstStyle/>
          <a:p>
            <a:r>
              <a:rPr lang="sl-SI" dirty="0"/>
              <a:t>J</a:t>
            </a:r>
            <a:r>
              <a:rPr lang="sl-SI" dirty="0" smtClean="0"/>
              <a:t>ezikoslovno razvojno okolje za izdelavo obsežnih formaliziranih opisov naravnih jezikov in njihovo uporabo v besedilnih korpusih.</a:t>
            </a:r>
          </a:p>
          <a:p>
            <a:endParaRPr lang="sl-SI" dirty="0"/>
          </a:p>
          <a:p>
            <a:r>
              <a:rPr lang="sl-SI" dirty="0" smtClean="0"/>
              <a:t>Opisi jezika v obliki: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slovarjev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slovnic (</a:t>
            </a:r>
            <a:r>
              <a:rPr lang="sl-SI" u="sng" dirty="0" smtClean="0"/>
              <a:t>pravil</a:t>
            </a:r>
            <a:r>
              <a:rPr lang="sl-SI" dirty="0" smtClean="0"/>
              <a:t>)</a:t>
            </a:r>
          </a:p>
          <a:p>
            <a:pPr lvl="1">
              <a:buFont typeface="Calibri" panose="020F0502020204030204" pitchFamily="34" charset="0"/>
              <a:buChar char="–"/>
            </a:pPr>
            <a:endParaRPr lang="sl-SI" dirty="0" smtClean="0"/>
          </a:p>
          <a:p>
            <a:r>
              <a:rPr lang="sl-SI" dirty="0" smtClean="0"/>
              <a:t>Pravila v obliki </a:t>
            </a:r>
            <a:r>
              <a:rPr lang="sl-SI" u="sng" dirty="0" smtClean="0"/>
              <a:t>grafov</a:t>
            </a:r>
          </a:p>
          <a:p>
            <a:pPr marL="0" indent="0">
              <a:buNone/>
            </a:pPr>
            <a:endParaRPr lang="sl-SI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2" descr="http://www.nooj-association.org/images/logo-si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300" y="4887912"/>
            <a:ext cx="133350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Vzorci pregibanja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716327" cy="3896269"/>
          </a:xfr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30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14" y="2071064"/>
            <a:ext cx="4734586" cy="24387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97" y="2356115"/>
            <a:ext cx="4191585" cy="274358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20" y="2650297"/>
            <a:ext cx="4658375" cy="266737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9" name="Line Callout 2 8"/>
          <p:cNvSpPr/>
          <p:nvPr/>
        </p:nvSpPr>
        <p:spPr>
          <a:xfrm>
            <a:off x="2622431" y="5814987"/>
            <a:ext cx="3767951" cy="5413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3992"/>
              <a:gd name="adj6" fmla="val -1798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Seznam sklanjatev in vzorcev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2410613" y="4558335"/>
            <a:ext cx="4191585" cy="541363"/>
          </a:xfrm>
          <a:prstGeom prst="borderCallout2">
            <a:avLst>
              <a:gd name="adj1" fmla="val -371"/>
              <a:gd name="adj2" fmla="val 50116"/>
              <a:gd name="adj3" fmla="val -38615"/>
              <a:gd name="adj4" fmla="val 41370"/>
              <a:gd name="adj5" fmla="val -172675"/>
              <a:gd name="adj6" fmla="val 32662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Grafični opis pretvorb v vzorcu</a:t>
            </a:r>
          </a:p>
        </p:txBody>
      </p:sp>
      <p:sp>
        <p:nvSpPr>
          <p:cNvPr id="12" name="Line Callout 2 11"/>
          <p:cNvSpPr/>
          <p:nvPr/>
        </p:nvSpPr>
        <p:spPr>
          <a:xfrm>
            <a:off x="6390382" y="1311730"/>
            <a:ext cx="1752954" cy="54136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3934"/>
              <a:gd name="adj6" fmla="val -56050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Vdelan graf</a:t>
            </a:r>
          </a:p>
        </p:txBody>
      </p:sp>
    </p:spTree>
    <p:extLst>
      <p:ext uri="{BB962C8B-B14F-4D97-AF65-F5344CB8AC3E}">
        <p14:creationId xmlns:p14="http://schemas.microsoft.com/office/powerpoint/2010/main" val="115895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5"/>
                </a:solidFill>
              </a:rPr>
              <a:t>Slovnice ali pravila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4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Slovnice: funkcionalnosti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vmesnik za izdelavo slovničnih grafov</a:t>
            </a:r>
          </a:p>
          <a:p>
            <a:r>
              <a:rPr lang="sl-SI" dirty="0" smtClean="0"/>
              <a:t>vozlišča grafa: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črke (pregibne in oblikoslovne </a:t>
            </a:r>
            <a:r>
              <a:rPr lang="sl-SI" dirty="0"/>
              <a:t>slovnice)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besede </a:t>
            </a:r>
            <a:r>
              <a:rPr lang="sl-SI" dirty="0"/>
              <a:t>(skladenjske slovnice)</a:t>
            </a:r>
          </a:p>
          <a:p>
            <a:r>
              <a:rPr lang="sl-SI" dirty="0" smtClean="0"/>
              <a:t>operatorji</a:t>
            </a:r>
          </a:p>
          <a:p>
            <a:r>
              <a:rPr lang="sl-SI" dirty="0" smtClean="0"/>
              <a:t>spremenljivke</a:t>
            </a:r>
          </a:p>
          <a:p>
            <a:r>
              <a:rPr lang="sl-SI" dirty="0" smtClean="0"/>
              <a:t>orodja za sprotno validacijo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/>
              <a:t>+/- primeri, generiranje vseh poti, </a:t>
            </a:r>
            <a:r>
              <a:rPr lang="sl-SI" dirty="0" err="1"/>
              <a:t>razhroščevanje</a:t>
            </a:r>
            <a:r>
              <a:rPr lang="sl-SI" dirty="0"/>
              <a:t> itd.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71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Slovnice: tipi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2100"/>
          <a:stretch/>
        </p:blipFill>
        <p:spPr>
          <a:xfrm>
            <a:off x="800100" y="1610991"/>
            <a:ext cx="10553700" cy="4565972"/>
          </a:xfrm>
          <a:prstGeom prst="rect">
            <a:avLst/>
          </a:prstGeom>
        </p:spPr>
      </p:pic>
      <p:pic>
        <p:nvPicPr>
          <p:cNvPr id="6" name="Content Placeholder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64" y="2148423"/>
            <a:ext cx="4496427" cy="3705742"/>
          </a:xfrm>
          <a:prstGeom prst="rect">
            <a:avLst/>
          </a:prstGeom>
        </p:spPr>
      </p:pic>
      <p:sp>
        <p:nvSpPr>
          <p:cNvPr id="8" name="Line Callout 2 7"/>
          <p:cNvSpPr/>
          <p:nvPr/>
        </p:nvSpPr>
        <p:spPr>
          <a:xfrm>
            <a:off x="506695" y="5806405"/>
            <a:ext cx="5219191" cy="915070"/>
          </a:xfrm>
          <a:prstGeom prst="borderCallout2">
            <a:avLst>
              <a:gd name="adj1" fmla="val 2096"/>
              <a:gd name="adj2" fmla="val 49232"/>
              <a:gd name="adj3" fmla="val -19317"/>
              <a:gd name="adj4" fmla="val 62172"/>
              <a:gd name="adj5" fmla="val -34548"/>
              <a:gd name="adj6" fmla="val 80046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b="1" u="sng" dirty="0" smtClean="0"/>
              <a:t>Pregibne slovnice (.</a:t>
            </a:r>
            <a:r>
              <a:rPr lang="sl-SI" sz="2400" b="1" u="sng" dirty="0" err="1" smtClean="0"/>
              <a:t>nof</a:t>
            </a:r>
            <a:r>
              <a:rPr lang="sl-SI" sz="2400" b="1" u="sng" dirty="0" smtClean="0"/>
              <a:t>)</a:t>
            </a:r>
          </a:p>
          <a:p>
            <a:r>
              <a:rPr lang="sl-SI" sz="2400" dirty="0" smtClean="0"/>
              <a:t>pravila za pregibanje slovarskih iztočnic</a:t>
            </a:r>
          </a:p>
        </p:txBody>
      </p:sp>
      <p:sp>
        <p:nvSpPr>
          <p:cNvPr id="9" name="Line Callout 2 8"/>
          <p:cNvSpPr/>
          <p:nvPr/>
        </p:nvSpPr>
        <p:spPr>
          <a:xfrm>
            <a:off x="506695" y="3810867"/>
            <a:ext cx="4310742" cy="915070"/>
          </a:xfrm>
          <a:prstGeom prst="borderCallout2">
            <a:avLst>
              <a:gd name="adj1" fmla="val 47301"/>
              <a:gd name="adj2" fmla="val 99706"/>
              <a:gd name="adj3" fmla="val 78231"/>
              <a:gd name="adj4" fmla="val 113063"/>
              <a:gd name="adj5" fmla="val 158168"/>
              <a:gd name="adj6" fmla="val 144445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b="1" u="sng" dirty="0" smtClean="0"/>
              <a:t>Oblikoslovne slovnice (.</a:t>
            </a:r>
            <a:r>
              <a:rPr lang="sl-SI" sz="2400" b="1" u="sng" dirty="0" err="1" smtClean="0"/>
              <a:t>nom</a:t>
            </a:r>
            <a:r>
              <a:rPr lang="sl-SI" sz="2400" b="1" u="sng" dirty="0" smtClean="0"/>
              <a:t>)</a:t>
            </a:r>
          </a:p>
          <a:p>
            <a:r>
              <a:rPr lang="sl-SI" sz="2400" dirty="0" smtClean="0"/>
              <a:t>morfemske lastnosti oblik</a:t>
            </a:r>
          </a:p>
        </p:txBody>
      </p:sp>
      <p:sp>
        <p:nvSpPr>
          <p:cNvPr id="10" name="Line Callout 2 9"/>
          <p:cNvSpPr/>
          <p:nvPr/>
        </p:nvSpPr>
        <p:spPr>
          <a:xfrm>
            <a:off x="7472970" y="3543759"/>
            <a:ext cx="4566630" cy="1182178"/>
          </a:xfrm>
          <a:prstGeom prst="borderCallout2">
            <a:avLst>
              <a:gd name="adj1" fmla="val 97264"/>
              <a:gd name="adj2" fmla="val 44655"/>
              <a:gd name="adj3" fmla="val 121217"/>
              <a:gd name="adj4" fmla="val 23103"/>
              <a:gd name="adj5" fmla="val 145745"/>
              <a:gd name="adj6" fmla="val 5948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b="1" u="sng" dirty="0" smtClean="0"/>
              <a:t>Skladenjske slovnice (.nog)</a:t>
            </a:r>
          </a:p>
          <a:p>
            <a:r>
              <a:rPr lang="sl-SI" sz="2400" dirty="0" smtClean="0"/>
              <a:t>skladenjske in semantične lastnosti besed ali večbesednih izrazov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4077" y="2013486"/>
            <a:ext cx="1580780" cy="308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325900" y="3033534"/>
            <a:ext cx="1955814" cy="31959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8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Oblikoslovne slovnice (.</a:t>
            </a:r>
            <a:r>
              <a:rPr lang="sl-SI" dirty="0" err="1" smtClean="0">
                <a:solidFill>
                  <a:schemeClr val="accent5"/>
                </a:solidFill>
              </a:rPr>
              <a:t>nom</a:t>
            </a:r>
            <a:r>
              <a:rPr lang="sl-SI" dirty="0" smtClean="0">
                <a:solidFill>
                  <a:schemeClr val="accent5"/>
                </a:solidFill>
              </a:rPr>
              <a:t>)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opis produktivnih oblikotvornih pravil</a:t>
            </a:r>
          </a:p>
          <a:p>
            <a:r>
              <a:rPr lang="sl-SI" b="1" dirty="0" smtClean="0"/>
              <a:t>eno pravilo za več oblik</a:t>
            </a:r>
            <a:r>
              <a:rPr lang="sl-SI" dirty="0" smtClean="0"/>
              <a:t> z enakimi slovničnimi lastnostmi</a:t>
            </a:r>
          </a:p>
          <a:p>
            <a:r>
              <a:rPr lang="sl-SI" dirty="0"/>
              <a:t>n</a:t>
            </a:r>
            <a:r>
              <a:rPr lang="sl-SI" dirty="0" smtClean="0"/>
              <a:t>pr. števniki, variantnost, neologizmi, besedotvorne povezave ipd.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80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poišči besedni števnike, določi njihove lastnosti (zapis, vrsta) in jih pretvori v arabski zapis</a:t>
            </a:r>
          </a:p>
          <a:p>
            <a:r>
              <a:rPr lang="sl-SI" dirty="0" smtClean="0"/>
              <a:t>npr. </a:t>
            </a:r>
            <a:r>
              <a:rPr lang="sl-SI" i="1" dirty="0" smtClean="0"/>
              <a:t>petindevetdeset</a:t>
            </a:r>
            <a:r>
              <a:rPr lang="sl-SI" dirty="0"/>
              <a:t> </a:t>
            </a:r>
            <a:r>
              <a:rPr lang="sl-SI" dirty="0" smtClean="0">
                <a:sym typeface="Wingdings" panose="05000000000000000000" pitchFamily="2" charset="2"/>
              </a:rPr>
              <a:t></a:t>
            </a:r>
          </a:p>
          <a:p>
            <a:pPr marL="457200" lvl="1" indent="0">
              <a:buNone/>
            </a:pPr>
            <a:r>
              <a:rPr lang="sl-SI" sz="2000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petindevetdeset,</a:t>
            </a:r>
            <a:r>
              <a:rPr lang="sl-SI" sz="2000" b="1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M</a:t>
            </a:r>
            <a:r>
              <a:rPr lang="sl-SI" sz="2000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+Form</a:t>
            </a:r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=</a:t>
            </a:r>
            <a:r>
              <a:rPr lang="sl-SI" sz="2000" b="1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written</a:t>
            </a:r>
            <a:r>
              <a:rPr lang="sl-SI" sz="2000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+Type</a:t>
            </a:r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=</a:t>
            </a:r>
            <a:r>
              <a:rPr lang="sl-SI" sz="2000" b="1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cardinal</a:t>
            </a:r>
            <a:r>
              <a:rPr lang="sl-SI" sz="2000" dirty="0" err="1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+Conversion</a:t>
            </a:r>
            <a:r>
              <a:rPr lang="sl-SI" sz="2000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=</a:t>
            </a:r>
            <a:r>
              <a:rPr lang="sl-SI" sz="2000" b="1" dirty="0" smtClean="0">
                <a:latin typeface="Courier New" panose="02070309020205020404" pitchFamily="49" charset="0"/>
                <a:cs typeface="Courier New" panose="02070309020205020404" pitchFamily="49" charset="0"/>
                <a:sym typeface="Wingdings" panose="05000000000000000000" pitchFamily="2" charset="2"/>
              </a:rPr>
              <a:t>95</a:t>
            </a:r>
            <a:endParaRPr lang="en-US" sz="20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sl-SI" sz="2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accent5"/>
                </a:solidFill>
              </a:rPr>
              <a:t>besedni_števniki.nom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35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5" y="4288410"/>
            <a:ext cx="8536081" cy="22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36</a:t>
            </a:fld>
            <a:endParaRPr lang="en-US" dirty="0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315" y="4061402"/>
            <a:ext cx="8291966" cy="229494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141" y="1765965"/>
            <a:ext cx="3624380" cy="121997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2" y="365125"/>
            <a:ext cx="2792360" cy="348455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57" y="498034"/>
            <a:ext cx="4041686" cy="335164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9342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"/>
          <a:stretch/>
        </p:blipFill>
        <p:spPr>
          <a:xfrm>
            <a:off x="838199" y="365125"/>
            <a:ext cx="2670168" cy="3529424"/>
          </a:xfr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37</a:t>
            </a:fld>
            <a:endParaRPr lang="en-US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884" y="381572"/>
            <a:ext cx="3864230" cy="363834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796" y="1027906"/>
            <a:ext cx="2896004" cy="100979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5" y="4288410"/>
            <a:ext cx="8536081" cy="227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Skladenjske slovnice (.nog)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lokalne slovnice</a:t>
            </a:r>
          </a:p>
          <a:p>
            <a:r>
              <a:rPr lang="sl-SI" dirty="0" smtClean="0"/>
              <a:t>označevanje besed ali večbesednih izrazov</a:t>
            </a:r>
          </a:p>
          <a:p>
            <a:r>
              <a:rPr lang="sl-SI" dirty="0" smtClean="0"/>
              <a:t>skladenjsko razčlenjevanje</a:t>
            </a:r>
          </a:p>
          <a:p>
            <a:r>
              <a:rPr lang="sl-SI" dirty="0" smtClean="0"/>
              <a:t>luščenje in označevanje imenskih entitet in besednih zvez</a:t>
            </a:r>
          </a:p>
          <a:p>
            <a:r>
              <a:rPr lang="sl-SI" dirty="0" smtClean="0"/>
              <a:t>avtomatsko razdvoumljanje</a:t>
            </a:r>
          </a:p>
          <a:p>
            <a:r>
              <a:rPr lang="sl-SI" dirty="0" smtClean="0"/>
              <a:t>besedilne pretvorbe (parafraziranje, prevajanje)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accent5"/>
                </a:solidFill>
              </a:rPr>
              <a:t>lastna_imena.nog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prepoznavanje </a:t>
            </a:r>
            <a:r>
              <a:rPr lang="sl-SI" dirty="0" smtClean="0"/>
              <a:t>in označevanje (potencialnih) lastnih imen</a:t>
            </a:r>
            <a:endParaRPr lang="en-US" dirty="0"/>
          </a:p>
          <a:p>
            <a:endParaRPr lang="en-US" dirty="0"/>
          </a:p>
        </p:txBody>
      </p:sp>
      <p:pic>
        <p:nvPicPr>
          <p:cNvPr id="3" name="NooJ_ProperN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1536" y="2496983"/>
            <a:ext cx="7595419" cy="32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Zakaj </a:t>
            </a:r>
            <a:r>
              <a:rPr lang="sl-SI" dirty="0" err="1" smtClean="0">
                <a:solidFill>
                  <a:schemeClr val="accent5"/>
                </a:solidFill>
              </a:rPr>
              <a:t>NooJ</a:t>
            </a:r>
            <a:r>
              <a:rPr lang="sl-SI" dirty="0" smtClean="0">
                <a:solidFill>
                  <a:schemeClr val="accent5"/>
                </a:solidFill>
              </a:rPr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enotno okolje</a:t>
            </a:r>
          </a:p>
          <a:p>
            <a:r>
              <a:rPr lang="sl-SI" dirty="0" smtClean="0"/>
              <a:t>avtonomnost</a:t>
            </a:r>
          </a:p>
          <a:p>
            <a:r>
              <a:rPr lang="sl-SI" dirty="0" smtClean="0"/>
              <a:t>grafični vmesnik</a:t>
            </a:r>
          </a:p>
          <a:p>
            <a:r>
              <a:rPr lang="sl-SI" dirty="0" smtClean="0"/>
              <a:t>kompleksnejši jezikovni opisi</a:t>
            </a:r>
          </a:p>
          <a:p>
            <a:r>
              <a:rPr lang="sl-SI" dirty="0" smtClean="0"/>
              <a:t>iskanje, luščenje in označevanje</a:t>
            </a:r>
          </a:p>
          <a:p>
            <a:r>
              <a:rPr lang="sl-SI" dirty="0" smtClean="0"/>
              <a:t>dokumentiranost in podpora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/>
              <a:t>p</a:t>
            </a:r>
            <a:r>
              <a:rPr lang="sl-SI" dirty="0" smtClean="0"/>
              <a:t>riročnik, video predstavitve,  forum, delavnice, konferenca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accent5"/>
                </a:solidFill>
              </a:rPr>
              <a:t>NP.nog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prepoznavanje in označevanje podredno zloženih samostalniških besednih zvez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40</a:t>
            </a:fld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52" y="2941257"/>
            <a:ext cx="8218548" cy="20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58" y="2379946"/>
            <a:ext cx="8677208" cy="1983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061029" y="2798511"/>
            <a:ext cx="3323771" cy="114658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6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93" y="1991238"/>
            <a:ext cx="9231013" cy="402011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9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58" y="2379946"/>
            <a:ext cx="8677208" cy="19837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43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413829" y="3231589"/>
            <a:ext cx="4310742" cy="1282353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6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sl-SI" dirty="0" smtClean="0">
                <a:solidFill>
                  <a:schemeClr val="accent5"/>
                </a:solidFill>
              </a:rPr>
              <a:t>Označevanje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5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5573"/>
            <a:ext cx="4680394" cy="503237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Izbira jezikovnih virov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45</a:t>
            </a:fld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72" y="1716686"/>
            <a:ext cx="4677428" cy="50394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8800" y="1881720"/>
            <a:ext cx="1052399" cy="33382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34770" y="2406581"/>
            <a:ext cx="1052399" cy="989762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47923" y="1960180"/>
            <a:ext cx="860947" cy="280908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13293" y="2599956"/>
            <a:ext cx="1185535" cy="41118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Callout 2 11"/>
          <p:cNvSpPr/>
          <p:nvPr/>
        </p:nvSpPr>
        <p:spPr>
          <a:xfrm>
            <a:off x="7418438" y="1217822"/>
            <a:ext cx="4170007" cy="997728"/>
          </a:xfrm>
          <a:prstGeom prst="borderCallout2">
            <a:avLst>
              <a:gd name="adj1" fmla="val 100220"/>
              <a:gd name="adj2" fmla="val 52082"/>
              <a:gd name="adj3" fmla="val 121217"/>
              <a:gd name="adj4" fmla="val 23103"/>
              <a:gd name="adj5" fmla="val 187471"/>
              <a:gd name="adj6" fmla="val 6169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Seznam in vrstni red virov za leksikalno in skladenjsko analizo</a:t>
            </a:r>
          </a:p>
        </p:txBody>
      </p:sp>
    </p:spTree>
    <p:extLst>
      <p:ext uri="{BB962C8B-B14F-4D97-AF65-F5344CB8AC3E}">
        <p14:creationId xmlns:p14="http://schemas.microsoft.com/office/powerpoint/2010/main" val="4234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4" y="365125"/>
            <a:ext cx="11494491" cy="578480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46</a:t>
            </a:fld>
            <a:endParaRPr lang="en-US" dirty="0"/>
          </a:p>
        </p:txBody>
      </p:sp>
      <p:sp>
        <p:nvSpPr>
          <p:cNvPr id="6" name="Line Callout 2 5"/>
          <p:cNvSpPr/>
          <p:nvPr/>
        </p:nvSpPr>
        <p:spPr>
          <a:xfrm>
            <a:off x="4775201" y="2117692"/>
            <a:ext cx="7285758" cy="1191566"/>
          </a:xfrm>
          <a:prstGeom prst="borderCallout2">
            <a:avLst>
              <a:gd name="adj1" fmla="val 97264"/>
              <a:gd name="adj2" fmla="val 44655"/>
              <a:gd name="adj3" fmla="val 121217"/>
              <a:gd name="adj4" fmla="val 23103"/>
              <a:gd name="adj5" fmla="val 153658"/>
              <a:gd name="adj6" fmla="val 5871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Struktura označenega besedila: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beseda, del besede, (ne)prekinjene večbesedne enote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400" dirty="0" smtClean="0"/>
              <a:t>izhodiščno besedilo ostane nespremenjeno</a:t>
            </a:r>
          </a:p>
        </p:txBody>
      </p:sp>
    </p:spTree>
    <p:extLst>
      <p:ext uri="{BB962C8B-B14F-4D97-AF65-F5344CB8AC3E}">
        <p14:creationId xmlns:p14="http://schemas.microsoft.com/office/powerpoint/2010/main" val="30630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Razdvoumljanje oznak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avtomatsko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pravila v obliki skladenjskih slovnic</a:t>
            </a:r>
          </a:p>
          <a:p>
            <a:r>
              <a:rPr lang="sl-SI" dirty="0" smtClean="0"/>
              <a:t>polavtomatsko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/>
              <a:t>filtriranje po seznamu konkordanc</a:t>
            </a:r>
          </a:p>
          <a:p>
            <a:r>
              <a:rPr lang="sl-SI" dirty="0" smtClean="0"/>
              <a:t>ročno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3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Izvoz označenih besedil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66" y="1825624"/>
            <a:ext cx="9618202" cy="46090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48</a:t>
            </a:fld>
            <a:endParaRPr lang="en-US" dirty="0"/>
          </a:p>
        </p:txBody>
      </p:sp>
      <p:sp>
        <p:nvSpPr>
          <p:cNvPr id="7" name="Line Callout 2 6"/>
          <p:cNvSpPr/>
          <p:nvPr/>
        </p:nvSpPr>
        <p:spPr>
          <a:xfrm>
            <a:off x="4194630" y="3061121"/>
            <a:ext cx="7285758" cy="1264137"/>
          </a:xfrm>
          <a:prstGeom prst="borderCallout2">
            <a:avLst>
              <a:gd name="adj1" fmla="val 97264"/>
              <a:gd name="adj2" fmla="val 44655"/>
              <a:gd name="adj3" fmla="val 107439"/>
              <a:gd name="adj4" fmla="val 42626"/>
              <a:gd name="adj5" fmla="val 130695"/>
              <a:gd name="adj6" fmla="val 30374"/>
            </a:avLst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sl-SI" sz="2400" dirty="0" smtClean="0"/>
              <a:t>Izvoz (XML):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Spomnil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se, da je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&lt;PROPER&gt;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Hana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&lt;/PROPER&gt;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večino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časa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stala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&lt;PP&gt;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za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&lt;NP&gt;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materinim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hrbtom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&lt;/NP&gt;&lt;/PP&gt;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in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torej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mogla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videti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njenih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oči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sl-SI" sz="2400" dirty="0" smtClean="0"/>
          </a:p>
        </p:txBody>
      </p:sp>
    </p:spTree>
    <p:extLst>
      <p:ext uri="{BB962C8B-B14F-4D97-AF65-F5344CB8AC3E}">
        <p14:creationId xmlns:p14="http://schemas.microsoft.com/office/powerpoint/2010/main" val="298034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Povzetek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l-SI" dirty="0" smtClean="0"/>
              <a:t>jezikoslovno </a:t>
            </a:r>
            <a:r>
              <a:rPr lang="sl-SI" dirty="0"/>
              <a:t>razvojno okolje za izdelavo obsežnih formaliziranih opisov naravnih jezikov in njihovo uporabo v besedilnih </a:t>
            </a:r>
            <a:r>
              <a:rPr lang="sl-SI" dirty="0" smtClean="0"/>
              <a:t>korpusih</a:t>
            </a:r>
          </a:p>
          <a:p>
            <a:endParaRPr lang="sl-SI" dirty="0" smtClean="0"/>
          </a:p>
          <a:p>
            <a:r>
              <a:rPr lang="sl-SI" dirty="0" smtClean="0"/>
              <a:t>korpusni vmesnik</a:t>
            </a:r>
          </a:p>
          <a:p>
            <a:r>
              <a:rPr lang="sl-SI" dirty="0" smtClean="0"/>
              <a:t>slovarji in slovnična pravila</a:t>
            </a:r>
          </a:p>
          <a:p>
            <a:r>
              <a:rPr lang="sl-SI" dirty="0"/>
              <a:t>p</a:t>
            </a:r>
            <a:r>
              <a:rPr lang="sl-SI" dirty="0" smtClean="0"/>
              <a:t>ravila v obliki grafov</a:t>
            </a:r>
          </a:p>
          <a:p>
            <a:r>
              <a:rPr lang="sl-SI" dirty="0" smtClean="0"/>
              <a:t>iskanje in označevanje</a:t>
            </a:r>
          </a:p>
          <a:p>
            <a:endParaRPr lang="sl-SI" dirty="0" smtClean="0"/>
          </a:p>
          <a:p>
            <a:r>
              <a:rPr lang="sl-SI" dirty="0" smtClean="0"/>
              <a:t>slovenski modul s temeljnimi korpusi in slovarji ter vzorčnimi slovnicami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6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www.nooj4nlp.net 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Programska oprema: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prost dostop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odprta koda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/>
              <a:t>.NET / MONO / </a:t>
            </a:r>
            <a:r>
              <a:rPr lang="sl-SI" dirty="0" smtClean="0"/>
              <a:t>Java</a:t>
            </a: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Jezikovni moduli: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korpusi, slovarji in slovnice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07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Perspektive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kompleksnejše korpusne poizvedbe</a:t>
            </a:r>
          </a:p>
          <a:p>
            <a:r>
              <a:rPr lang="sl-SI" dirty="0" smtClean="0"/>
              <a:t>naprednejše jezikoslovne analize</a:t>
            </a:r>
          </a:p>
          <a:p>
            <a:r>
              <a:rPr lang="sl-SI" dirty="0"/>
              <a:t>izdelava novih na pravilih temelječih JT </a:t>
            </a:r>
            <a:r>
              <a:rPr lang="sl-SI" dirty="0" smtClean="0"/>
              <a:t>orodij</a:t>
            </a:r>
          </a:p>
          <a:p>
            <a:r>
              <a:rPr lang="sl-SI" dirty="0" smtClean="0"/>
              <a:t>hibridna nadgradnja statističnih modelov</a:t>
            </a:r>
          </a:p>
          <a:p>
            <a:r>
              <a:rPr lang="sl-SI" dirty="0" smtClean="0"/>
              <a:t>komunikacijsko stičišče med jezikoslovno in računalniško skupnostjo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dirty="0" smtClean="0"/>
          </a:p>
          <a:p>
            <a:pPr marL="0" indent="0" algn="ctr">
              <a:buNone/>
            </a:pPr>
            <a:endParaRPr lang="sl-SI" dirty="0"/>
          </a:p>
          <a:p>
            <a:pPr marL="0" indent="0" algn="ctr">
              <a:buNone/>
            </a:pPr>
            <a:r>
              <a:rPr lang="sl-SI" sz="3600" dirty="0" smtClean="0"/>
              <a:t>Vprašanja?</a:t>
            </a:r>
          </a:p>
          <a:p>
            <a:pPr marL="0" indent="0" algn="ctr">
              <a:buNone/>
            </a:pPr>
            <a:r>
              <a:rPr lang="sl-SI" sz="1800" dirty="0" smtClean="0">
                <a:solidFill>
                  <a:schemeClr val="accent5"/>
                </a:solidFill>
              </a:rPr>
              <a:t>kaja.dobrovoljc@trojina.si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8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Namestitev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</a:t>
            </a:fld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"/>
          <a:stretch/>
        </p:blipFill>
        <p:spPr>
          <a:xfrm>
            <a:off x="838200" y="1608709"/>
            <a:ext cx="6366068" cy="5112766"/>
          </a:xfrm>
        </p:spPr>
      </p:pic>
      <p:sp>
        <p:nvSpPr>
          <p:cNvPr id="3" name="Line Callout 2 2"/>
          <p:cNvSpPr/>
          <p:nvPr/>
        </p:nvSpPr>
        <p:spPr>
          <a:xfrm>
            <a:off x="8271350" y="1488885"/>
            <a:ext cx="3438144" cy="63252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3217"/>
              <a:gd name="adj6" fmla="val -38156"/>
            </a:avLst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Programska oprema</a:t>
            </a:r>
            <a:endParaRPr lang="en-US" sz="2400" dirty="0"/>
          </a:p>
        </p:txBody>
      </p:sp>
      <p:sp>
        <p:nvSpPr>
          <p:cNvPr id="6" name="Line Callout 2 5"/>
          <p:cNvSpPr/>
          <p:nvPr/>
        </p:nvSpPr>
        <p:spPr>
          <a:xfrm>
            <a:off x="8263128" y="2498186"/>
            <a:ext cx="3438144" cy="63252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4913"/>
              <a:gd name="adj6" fmla="val -38688"/>
            </a:avLst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Priročnik</a:t>
            </a:r>
            <a:endParaRPr lang="en-US" sz="2400" dirty="0"/>
          </a:p>
        </p:txBody>
      </p:sp>
      <p:sp>
        <p:nvSpPr>
          <p:cNvPr id="8" name="Line Callout 2 7"/>
          <p:cNvSpPr/>
          <p:nvPr/>
        </p:nvSpPr>
        <p:spPr>
          <a:xfrm>
            <a:off x="8271350" y="3507487"/>
            <a:ext cx="3438144" cy="63252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4955"/>
              <a:gd name="adj6" fmla="val -40816"/>
            </a:avLst>
          </a:prstGeom>
          <a:ln w="19050">
            <a:solidFill>
              <a:schemeClr val="accent5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400" dirty="0" smtClean="0"/>
              <a:t>Jezikovni moduli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43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solidFill>
                  <a:schemeClr val="accent5"/>
                </a:solidFill>
              </a:rPr>
              <a:t>Namestitev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6912" y="1690688"/>
            <a:ext cx="4056888" cy="4351338"/>
          </a:xfrm>
        </p:spPr>
        <p:txBody>
          <a:bodyPr/>
          <a:lstStyle/>
          <a:p>
            <a:r>
              <a:rPr lang="sl-SI" dirty="0" smtClean="0"/>
              <a:t>moduli za 23 jezikov</a:t>
            </a:r>
          </a:p>
          <a:p>
            <a:r>
              <a:rPr lang="sl-SI" dirty="0" smtClean="0"/>
              <a:t>poljubna vsebina, obseg in dostopnost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6228071" cy="497635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940595"/>
            <a:ext cx="2332040" cy="241575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978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Jezikovni modul za slovenščino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06207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v1.0: feb. 2013, v1.1: dec. 2014</a:t>
            </a:r>
          </a:p>
          <a:p>
            <a:endParaRPr lang="sl-SI" dirty="0"/>
          </a:p>
          <a:p>
            <a:r>
              <a:rPr lang="sl-SI" dirty="0" smtClean="0"/>
              <a:t>pilotni korpusi (3), slovarji (2) in slovnice (10)</a:t>
            </a:r>
          </a:p>
          <a:p>
            <a:r>
              <a:rPr lang="sl-SI" dirty="0" smtClean="0"/>
              <a:t>na podlagi že obstoječih virov (projekt SSJ)</a:t>
            </a:r>
          </a:p>
          <a:p>
            <a:endParaRPr lang="sl-SI" dirty="0" smtClean="0"/>
          </a:p>
          <a:p>
            <a:r>
              <a:rPr lang="sl-SI" dirty="0" smtClean="0"/>
              <a:t>cilj: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pretvorbe iz standardiziranih formatov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prikaz funkcionalnosti razvojnega okolja</a:t>
            </a:r>
          </a:p>
          <a:p>
            <a:pPr lvl="1">
              <a:buFont typeface="Calibri" panose="020F0502020204030204" pitchFamily="34" charset="0"/>
              <a:buChar char="–"/>
            </a:pPr>
            <a:r>
              <a:rPr lang="sl-SI" dirty="0" smtClean="0"/>
              <a:t>temeljni viri za nadaljnje splošne raziskave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>
                <a:solidFill>
                  <a:schemeClr val="accent5"/>
                </a:solidFill>
              </a:rPr>
              <a:t>Jezikovni </a:t>
            </a:r>
            <a:r>
              <a:rPr lang="sl-SI" dirty="0">
                <a:solidFill>
                  <a:schemeClr val="accent5"/>
                </a:solidFill>
              </a:rPr>
              <a:t>modul</a:t>
            </a:r>
            <a:r>
              <a:rPr lang="sl-SI" dirty="0" smtClean="0">
                <a:solidFill>
                  <a:schemeClr val="accent5"/>
                </a:solidFill>
              </a:rPr>
              <a:t> za slovenščino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Korpusi</a:t>
            </a:r>
          </a:p>
          <a:p>
            <a:endParaRPr lang="sl-SI" dirty="0" smtClean="0"/>
          </a:p>
          <a:p>
            <a:pPr lvl="1"/>
            <a:endParaRPr lang="sl-SI" dirty="0" smtClean="0"/>
          </a:p>
          <a:p>
            <a:pPr marL="457200" lvl="1" indent="0">
              <a:buNone/>
            </a:pPr>
            <a:endParaRPr lang="sl-SI" dirty="0" smtClean="0"/>
          </a:p>
          <a:p>
            <a:endParaRPr lang="sl-SI" dirty="0" smtClean="0"/>
          </a:p>
          <a:p>
            <a:r>
              <a:rPr lang="sl-SI" dirty="0" smtClean="0"/>
              <a:t>Slovarji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46429"/>
              </p:ext>
            </p:extLst>
          </p:nvPr>
        </p:nvGraphicFramePr>
        <p:xfrm>
          <a:off x="1172190" y="2347414"/>
          <a:ext cx="949581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20982"/>
                <a:gridCol w="1623849"/>
                <a:gridCol w="4550979"/>
              </a:tblGrid>
              <a:tr h="339879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Ime datoteke</a:t>
                      </a:r>
                      <a:endParaRPr lang="en-US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Št.</a:t>
                      </a:r>
                      <a:r>
                        <a:rPr lang="sl-SI" sz="2000" baseline="0" dirty="0" smtClean="0"/>
                        <a:t> p</a:t>
                      </a:r>
                      <a:r>
                        <a:rPr lang="sl-SI" sz="2000" dirty="0" smtClean="0"/>
                        <a:t>ojavnic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Vsebina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879">
                <a:tc>
                  <a:txBody>
                    <a:bodyPr/>
                    <a:lstStyle/>
                    <a:p>
                      <a:r>
                        <a:rPr lang="sl-SI" sz="2000" b="0" dirty="0" err="1" smtClean="0"/>
                        <a:t>MihaMazzini_TelesniCuvaj.not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78.367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1" dirty="0" smtClean="0"/>
                        <a:t>neoznačeno</a:t>
                      </a:r>
                      <a:r>
                        <a:rPr lang="sl-SI" sz="2000" b="0" dirty="0" smtClean="0"/>
                        <a:t> besedilo</a:t>
                      </a:r>
                      <a:endParaRPr lang="en-US" sz="2000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ssj500k_v1.2.not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500.295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1" dirty="0" smtClean="0"/>
                        <a:t>ročno</a:t>
                      </a:r>
                      <a:r>
                        <a:rPr lang="sl-SI" sz="2000" b="1" baseline="0" dirty="0" smtClean="0"/>
                        <a:t> označen</a:t>
                      </a:r>
                      <a:r>
                        <a:rPr lang="sl-SI" sz="2000" baseline="0" dirty="0" smtClean="0"/>
                        <a:t>: leme, </a:t>
                      </a:r>
                      <a:r>
                        <a:rPr lang="sl-SI" sz="2000" baseline="0" dirty="0" err="1" smtClean="0"/>
                        <a:t>msd</a:t>
                      </a:r>
                      <a:r>
                        <a:rPr lang="sl-SI" sz="2000" baseline="0" dirty="0" smtClean="0"/>
                        <a:t>, skladnja, NER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ccKres_v1.0.noc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10.000.532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1" dirty="0" smtClean="0"/>
                        <a:t>strojno označen</a:t>
                      </a:r>
                      <a:r>
                        <a:rPr lang="sl-SI" sz="2000" dirty="0" smtClean="0"/>
                        <a:t>: leme, </a:t>
                      </a:r>
                      <a:r>
                        <a:rPr lang="sl-SI" sz="2000" dirty="0" err="1" smtClean="0"/>
                        <a:t>msd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14829"/>
              </p:ext>
            </p:extLst>
          </p:nvPr>
        </p:nvGraphicFramePr>
        <p:xfrm>
          <a:off x="1174464" y="4601569"/>
          <a:ext cx="9479022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8708"/>
                <a:gridCol w="1639614"/>
                <a:gridCol w="4520700"/>
              </a:tblGrid>
              <a:tr h="339879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Ime datoteke</a:t>
                      </a:r>
                      <a:endParaRPr lang="en-US" sz="2000" b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Število</a:t>
                      </a:r>
                      <a:r>
                        <a:rPr lang="sl-SI" sz="2000" baseline="0" dirty="0" smtClean="0"/>
                        <a:t> lem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Vsebina</a:t>
                      </a:r>
                      <a:endParaRPr lang="en-US" sz="200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9879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Sloleks4NooJ.nod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100.689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celotne</a:t>
                      </a:r>
                      <a:r>
                        <a:rPr lang="sl-SI" sz="2000" dirty="0" smtClean="0"/>
                        <a:t> paradigme </a:t>
                      </a:r>
                      <a:r>
                        <a:rPr lang="sl-SI" sz="2000" b="1" dirty="0" smtClean="0"/>
                        <a:t>(iztočnica = oblika)</a:t>
                      </a:r>
                      <a:endParaRPr lang="en-US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l-SI" sz="2000" b="0" dirty="0" smtClean="0"/>
                        <a:t>Sloleks4NooJ-adverbs-v2.nod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7.327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sz="2000" dirty="0" smtClean="0"/>
                        <a:t>leme s</a:t>
                      </a:r>
                      <a:r>
                        <a:rPr lang="sl-SI" sz="2000" baseline="0" dirty="0" smtClean="0"/>
                        <a:t> </a:t>
                      </a:r>
                      <a:r>
                        <a:rPr lang="sl-SI" sz="2000" b="0" baseline="0" dirty="0" smtClean="0"/>
                        <a:t>povezavami na vzorce </a:t>
                      </a:r>
                      <a:r>
                        <a:rPr lang="sl-SI" sz="2000" b="1" baseline="0" dirty="0" smtClean="0"/>
                        <a:t>(iztočnica = lema)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9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6264</TotalTime>
  <Words>1223</Words>
  <Application>Microsoft Office PowerPoint</Application>
  <PresentationFormat>Widescreen</PresentationFormat>
  <Paragraphs>403</Paragraphs>
  <Slides>51</Slides>
  <Notes>37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Courier New</vt:lpstr>
      <vt:lpstr>Times New Roman</vt:lpstr>
      <vt:lpstr>Wingdings</vt:lpstr>
      <vt:lpstr>Office Theme</vt:lpstr>
      <vt:lpstr>Bitmap Image</vt:lpstr>
      <vt:lpstr>Procesiranje slovenskega jezika v razvojnem okolju NooJ</vt:lpstr>
      <vt:lpstr>Pregled</vt:lpstr>
      <vt:lpstr>Kaj je NooJ?</vt:lpstr>
      <vt:lpstr>Zakaj NooJ?</vt:lpstr>
      <vt:lpstr>www.nooj4nlp.net </vt:lpstr>
      <vt:lpstr>Namestitev</vt:lpstr>
      <vt:lpstr>Namestitev</vt:lpstr>
      <vt:lpstr>Jezikovni modul za slovenščino</vt:lpstr>
      <vt:lpstr>Jezikovni modul za slovenščino</vt:lpstr>
      <vt:lpstr>Jezikovni modul za slovenščino</vt:lpstr>
      <vt:lpstr>Jezikovni modul za slovenščino</vt:lpstr>
      <vt:lpstr>Priprava besedil</vt:lpstr>
      <vt:lpstr>PowerPoint Presentation</vt:lpstr>
      <vt:lpstr>Uvoz besedil</vt:lpstr>
      <vt:lpstr>Uvoz besedil: privzeta analiza</vt:lpstr>
      <vt:lpstr>Neoznačena besedila</vt:lpstr>
      <vt:lpstr>Označevanje besedil</vt:lpstr>
      <vt:lpstr>Označevanje besedil</vt:lpstr>
      <vt:lpstr>Uvoz označenih besedil</vt:lpstr>
      <vt:lpstr>Konkordančnik</vt:lpstr>
      <vt:lpstr>Iskanje po korpusu</vt:lpstr>
      <vt:lpstr>Iskalno okence</vt:lpstr>
      <vt:lpstr>Iskalno okence</vt:lpstr>
      <vt:lpstr>3. Iskanje z regularnim izrazom (NooJ)</vt:lpstr>
      <vt:lpstr>4. Iskanje s slovnicami</vt:lpstr>
      <vt:lpstr>Izpis konkordanc</vt:lpstr>
      <vt:lpstr>Leksikalne analize</vt:lpstr>
      <vt:lpstr>Slovarji (.nod)</vt:lpstr>
      <vt:lpstr>Vzorci pregibanja (.nof)</vt:lpstr>
      <vt:lpstr>Vzorci pregibanja</vt:lpstr>
      <vt:lpstr>Slovnice ali pravila</vt:lpstr>
      <vt:lpstr>Slovnice: funkcionalnosti</vt:lpstr>
      <vt:lpstr>Slovnice: tipi</vt:lpstr>
      <vt:lpstr>Oblikoslovne slovnice (.nom)</vt:lpstr>
      <vt:lpstr>besedni_števniki.nom</vt:lpstr>
      <vt:lpstr>PowerPoint Presentation</vt:lpstr>
      <vt:lpstr>PowerPoint Presentation</vt:lpstr>
      <vt:lpstr>Skladenjske slovnice (.nog)</vt:lpstr>
      <vt:lpstr>lastna_imena.nog</vt:lpstr>
      <vt:lpstr>NP.nog</vt:lpstr>
      <vt:lpstr>PowerPoint Presentation</vt:lpstr>
      <vt:lpstr>PowerPoint Presentation</vt:lpstr>
      <vt:lpstr>PowerPoint Presentation</vt:lpstr>
      <vt:lpstr>Označevanje</vt:lpstr>
      <vt:lpstr>Izbira jezikovnih virov</vt:lpstr>
      <vt:lpstr>PowerPoint Presentation</vt:lpstr>
      <vt:lpstr>Razdvoumljanje oznak</vt:lpstr>
      <vt:lpstr>Izvoz označenih besedil</vt:lpstr>
      <vt:lpstr>Povzetek</vt:lpstr>
      <vt:lpstr>Perspektive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Procesiranje slovenskega jezika v razvojnem okolju NooJ</dc:title>
  <dc:creator>Kaja HP</dc:creator>
  <cp:lastModifiedBy>Kaja</cp:lastModifiedBy>
  <cp:revision>205</cp:revision>
  <dcterms:created xsi:type="dcterms:W3CDTF">2014-10-08T07:49:21Z</dcterms:created>
  <dcterms:modified xsi:type="dcterms:W3CDTF">2015-01-07T06:49:00Z</dcterms:modified>
</cp:coreProperties>
</file>