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63" r:id="rId3"/>
    <p:sldId id="257" r:id="rId4"/>
    <p:sldId id="264" r:id="rId5"/>
    <p:sldId id="262" r:id="rId6"/>
    <p:sldId id="260" r:id="rId7"/>
    <p:sldId id="276" r:id="rId8"/>
    <p:sldId id="258" r:id="rId9"/>
    <p:sldId id="265" r:id="rId10"/>
    <p:sldId id="266" r:id="rId11"/>
    <p:sldId id="268" r:id="rId12"/>
    <p:sldId id="269" r:id="rId13"/>
    <p:sldId id="270" r:id="rId14"/>
    <p:sldId id="271" r:id="rId15"/>
    <p:sldId id="277" r:id="rId16"/>
    <p:sldId id="278" r:id="rId17"/>
    <p:sldId id="272" r:id="rId18"/>
    <p:sldId id="274" r:id="rId19"/>
    <p:sldId id="273" r:id="rId20"/>
    <p:sldId id="275" r:id="rId21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a\Documents\Desktop\Ana\Hp%202011_04\my%20documents\clanki\JT\trenirke\avtorj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l-SI"/>
  <c:style val="30"/>
  <c:chart>
    <c:plotArea>
      <c:layout/>
      <c:barChart>
        <c:barDir val="col"/>
        <c:grouping val="clustered"/>
        <c:ser>
          <c:idx val="0"/>
          <c:order val="0"/>
          <c:cat>
            <c:strRef>
              <c:f>List1!$E$5:$E$9</c:f>
              <c:strCache>
                <c:ptCount val="5"/>
                <c:pt idx="0">
                  <c:v>G</c:v>
                </c:pt>
                <c:pt idx="1">
                  <c:v>A</c:v>
                </c:pt>
                <c:pt idx="2">
                  <c:v>H</c:v>
                </c:pt>
                <c:pt idx="3">
                  <c:v>O</c:v>
                </c:pt>
                <c:pt idx="4">
                  <c:v>D</c:v>
                </c:pt>
              </c:strCache>
            </c:strRef>
          </c:cat>
          <c:val>
            <c:numRef>
              <c:f>List1!$F$5:$F$9</c:f>
              <c:numCache>
                <c:formatCode>General</c:formatCode>
                <c:ptCount val="5"/>
                <c:pt idx="0">
                  <c:v>27</c:v>
                </c:pt>
                <c:pt idx="1">
                  <c:v>21</c:v>
                </c:pt>
                <c:pt idx="2">
                  <c:v>14</c:v>
                </c:pt>
                <c:pt idx="3">
                  <c:v>11</c:v>
                </c:pt>
                <c:pt idx="4">
                  <c:v>6</c:v>
                </c:pt>
              </c:numCache>
            </c:numRef>
          </c:val>
        </c:ser>
        <c:axId val="148650240"/>
        <c:axId val="149377408"/>
      </c:barChart>
      <c:catAx>
        <c:axId val="148650240"/>
        <c:scaling>
          <c:orientation val="minMax"/>
        </c:scaling>
        <c:axPos val="b"/>
        <c:tickLblPos val="nextTo"/>
        <c:crossAx val="149377408"/>
        <c:crosses val="autoZero"/>
        <c:auto val="1"/>
        <c:lblAlgn val="ctr"/>
        <c:lblOffset val="100"/>
      </c:catAx>
      <c:valAx>
        <c:axId val="149377408"/>
        <c:scaling>
          <c:orientation val="minMax"/>
        </c:scaling>
        <c:axPos val="l"/>
        <c:majorGridlines/>
        <c:numFmt formatCode="General" sourceLinked="1"/>
        <c:tickLblPos val="nextTo"/>
        <c:crossAx val="14865024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sl-SI"/>
    </a:p>
  </c:txPr>
  <c:externalData r:id="rId1"/>
</c:chartSpace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C33E11-5EAA-4269-BFCF-7678CCDFA1D5}" type="doc">
      <dgm:prSet loTypeId="urn:microsoft.com/office/officeart/2005/8/layout/hierarchy2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sl-SI"/>
        </a:p>
      </dgm:t>
    </dgm:pt>
    <dgm:pt modelId="{C7DC6795-AACD-4096-B917-773833C8AAEF}">
      <dgm:prSet phldrT="[besedilo]"/>
      <dgm:spPr/>
      <dgm:t>
        <a:bodyPr/>
        <a:lstStyle/>
        <a:p>
          <a:r>
            <a:rPr lang="sl-SI" dirty="0" smtClean="0"/>
            <a:t>besedilo neznanega izvora</a:t>
          </a:r>
          <a:endParaRPr lang="sl-SI" dirty="0"/>
        </a:p>
      </dgm:t>
    </dgm:pt>
    <dgm:pt modelId="{65164CA4-D553-4868-97E9-C7038E20C714}" type="parTrans" cxnId="{E29CB193-AF0A-411E-B3F6-596DF409102F}">
      <dgm:prSet/>
      <dgm:spPr/>
      <dgm:t>
        <a:bodyPr/>
        <a:lstStyle/>
        <a:p>
          <a:endParaRPr lang="sl-SI"/>
        </a:p>
      </dgm:t>
    </dgm:pt>
    <dgm:pt modelId="{52EA2C7B-C1A9-479D-B02D-8BECFB05838D}" type="sibTrans" cxnId="{E29CB193-AF0A-411E-B3F6-596DF409102F}">
      <dgm:prSet/>
      <dgm:spPr/>
      <dgm:t>
        <a:bodyPr/>
        <a:lstStyle/>
        <a:p>
          <a:endParaRPr lang="sl-SI"/>
        </a:p>
      </dgm:t>
    </dgm:pt>
    <dgm:pt modelId="{8AD71F4E-AC20-4489-8E79-B4461EE32A8A}">
      <dgm:prSet phldrT="[besedilo]"/>
      <dgm:spPr/>
      <dgm:t>
        <a:bodyPr/>
        <a:lstStyle/>
        <a:p>
          <a:r>
            <a:rPr lang="sl-SI" dirty="0" smtClean="0"/>
            <a:t>jezikoslovna analiza</a:t>
          </a:r>
        </a:p>
        <a:p>
          <a:r>
            <a:rPr lang="sl-SI" dirty="0" smtClean="0"/>
            <a:t>statistična obdelava podatkov</a:t>
          </a:r>
          <a:endParaRPr lang="sl-SI" dirty="0"/>
        </a:p>
      </dgm:t>
    </dgm:pt>
    <dgm:pt modelId="{E5A6A450-B0E4-406B-8D6A-1E97A70263F6}" type="parTrans" cxnId="{451F883D-9B8D-4535-9C47-438BE3C9D7E0}">
      <dgm:prSet/>
      <dgm:spPr/>
      <dgm:t>
        <a:bodyPr/>
        <a:lstStyle/>
        <a:p>
          <a:endParaRPr lang="sl-SI"/>
        </a:p>
      </dgm:t>
    </dgm:pt>
    <dgm:pt modelId="{87507CE4-4330-460C-AE16-A31495CC0277}" type="sibTrans" cxnId="{451F883D-9B8D-4535-9C47-438BE3C9D7E0}">
      <dgm:prSet/>
      <dgm:spPr/>
      <dgm:t>
        <a:bodyPr/>
        <a:lstStyle/>
        <a:p>
          <a:endParaRPr lang="sl-SI"/>
        </a:p>
      </dgm:t>
    </dgm:pt>
    <dgm:pt modelId="{EF94D27A-3941-4F1E-85EF-9E5A7C425969}">
      <dgm:prSet phldrT="[besedilo]"/>
      <dgm:spPr/>
      <dgm:t>
        <a:bodyPr/>
        <a:lstStyle/>
        <a:p>
          <a:r>
            <a:rPr lang="sl-SI" dirty="0" smtClean="0"/>
            <a:t>najverjetnejši avtor</a:t>
          </a:r>
          <a:endParaRPr lang="sl-SI" dirty="0"/>
        </a:p>
      </dgm:t>
    </dgm:pt>
    <dgm:pt modelId="{1BF2FE5B-5A66-44E6-B3F3-F9D8DAF5B99C}" type="parTrans" cxnId="{A4FD64F8-0149-4C6E-ABE4-5715BDFED95B}">
      <dgm:prSet/>
      <dgm:spPr/>
      <dgm:t>
        <a:bodyPr/>
        <a:lstStyle/>
        <a:p>
          <a:endParaRPr lang="sl-SI"/>
        </a:p>
      </dgm:t>
    </dgm:pt>
    <dgm:pt modelId="{F941BC56-29DC-45EE-A6BB-D6840605EE3B}" type="sibTrans" cxnId="{A4FD64F8-0149-4C6E-ABE4-5715BDFED95B}">
      <dgm:prSet/>
      <dgm:spPr/>
      <dgm:t>
        <a:bodyPr/>
        <a:lstStyle/>
        <a:p>
          <a:endParaRPr lang="sl-SI"/>
        </a:p>
      </dgm:t>
    </dgm:pt>
    <dgm:pt modelId="{C5AACACD-9DC8-4B7E-A44D-4FE214286517}">
      <dgm:prSet phldrT="[besedilo]"/>
      <dgm:spPr/>
      <dgm:t>
        <a:bodyPr/>
        <a:lstStyle/>
        <a:p>
          <a:r>
            <a:rPr lang="sl-SI" dirty="0" smtClean="0"/>
            <a:t>osebni profil avtorja</a:t>
          </a:r>
        </a:p>
        <a:p>
          <a:r>
            <a:rPr lang="sl-SI" dirty="0" smtClean="0"/>
            <a:t>(spol, starost, izobrazba, regija)</a:t>
          </a:r>
          <a:endParaRPr lang="sl-SI" dirty="0"/>
        </a:p>
      </dgm:t>
    </dgm:pt>
    <dgm:pt modelId="{2B6EB586-F977-4A36-9820-20EB4F1EA1CF}" type="parTrans" cxnId="{5D9107C1-003A-423F-A400-F259A2F9FC4E}">
      <dgm:prSet/>
      <dgm:spPr/>
      <dgm:t>
        <a:bodyPr/>
        <a:lstStyle/>
        <a:p>
          <a:endParaRPr lang="sl-SI"/>
        </a:p>
      </dgm:t>
    </dgm:pt>
    <dgm:pt modelId="{84B3FB4B-BF7B-4134-9860-6E431EB3DF9B}" type="sibTrans" cxnId="{5D9107C1-003A-423F-A400-F259A2F9FC4E}">
      <dgm:prSet/>
      <dgm:spPr/>
      <dgm:t>
        <a:bodyPr/>
        <a:lstStyle/>
        <a:p>
          <a:endParaRPr lang="sl-SI"/>
        </a:p>
      </dgm:t>
    </dgm:pt>
    <dgm:pt modelId="{79783B75-162F-4506-92E6-B950B96BC522}" type="pres">
      <dgm:prSet presAssocID="{91C33E11-5EAA-4269-BFCF-7678CCDFA1D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sl-SI"/>
        </a:p>
      </dgm:t>
    </dgm:pt>
    <dgm:pt modelId="{895BC266-243D-41E4-9C11-AFBF2BA8C206}" type="pres">
      <dgm:prSet presAssocID="{C7DC6795-AACD-4096-B917-773833C8AAEF}" presName="root1" presStyleCnt="0"/>
      <dgm:spPr/>
    </dgm:pt>
    <dgm:pt modelId="{04765DFB-E41E-4FAE-A338-94BE51AEA643}" type="pres">
      <dgm:prSet presAssocID="{C7DC6795-AACD-4096-B917-773833C8AAEF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sl-SI"/>
        </a:p>
      </dgm:t>
    </dgm:pt>
    <dgm:pt modelId="{9D9BB0EE-3E58-43C9-BD0B-BEA98FA68B59}" type="pres">
      <dgm:prSet presAssocID="{C7DC6795-AACD-4096-B917-773833C8AAEF}" presName="level2hierChild" presStyleCnt="0"/>
      <dgm:spPr/>
    </dgm:pt>
    <dgm:pt modelId="{B002BA04-DAA6-421A-9EE9-B0B5B059BA19}" type="pres">
      <dgm:prSet presAssocID="{E5A6A450-B0E4-406B-8D6A-1E97A70263F6}" presName="conn2-1" presStyleLbl="parChTrans1D2" presStyleIdx="0" presStyleCnt="1"/>
      <dgm:spPr/>
      <dgm:t>
        <a:bodyPr/>
        <a:lstStyle/>
        <a:p>
          <a:endParaRPr lang="sl-SI"/>
        </a:p>
      </dgm:t>
    </dgm:pt>
    <dgm:pt modelId="{B2FE33A8-78DA-486C-AC4B-BB68D466F08B}" type="pres">
      <dgm:prSet presAssocID="{E5A6A450-B0E4-406B-8D6A-1E97A70263F6}" presName="connTx" presStyleLbl="parChTrans1D2" presStyleIdx="0" presStyleCnt="1"/>
      <dgm:spPr/>
      <dgm:t>
        <a:bodyPr/>
        <a:lstStyle/>
        <a:p>
          <a:endParaRPr lang="sl-SI"/>
        </a:p>
      </dgm:t>
    </dgm:pt>
    <dgm:pt modelId="{7755BB3D-7755-4D58-8031-EA8DF07969DB}" type="pres">
      <dgm:prSet presAssocID="{8AD71F4E-AC20-4489-8E79-B4461EE32A8A}" presName="root2" presStyleCnt="0"/>
      <dgm:spPr/>
    </dgm:pt>
    <dgm:pt modelId="{57D9B373-3BAF-4341-9599-499CE6ACB612}" type="pres">
      <dgm:prSet presAssocID="{8AD71F4E-AC20-4489-8E79-B4461EE32A8A}" presName="LevelTwoTextNode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sl-SI"/>
        </a:p>
      </dgm:t>
    </dgm:pt>
    <dgm:pt modelId="{6377BFEC-0417-478E-8633-74778B7A7BF8}" type="pres">
      <dgm:prSet presAssocID="{8AD71F4E-AC20-4489-8E79-B4461EE32A8A}" presName="level3hierChild" presStyleCnt="0"/>
      <dgm:spPr/>
    </dgm:pt>
    <dgm:pt modelId="{7C32E5DD-3B54-4EE9-9A45-0FA7E084CEC2}" type="pres">
      <dgm:prSet presAssocID="{1BF2FE5B-5A66-44E6-B3F3-F9D8DAF5B99C}" presName="conn2-1" presStyleLbl="parChTrans1D3" presStyleIdx="0" presStyleCnt="2"/>
      <dgm:spPr/>
      <dgm:t>
        <a:bodyPr/>
        <a:lstStyle/>
        <a:p>
          <a:endParaRPr lang="sl-SI"/>
        </a:p>
      </dgm:t>
    </dgm:pt>
    <dgm:pt modelId="{94023AEF-80EE-4E3A-A185-D86EFA434698}" type="pres">
      <dgm:prSet presAssocID="{1BF2FE5B-5A66-44E6-B3F3-F9D8DAF5B99C}" presName="connTx" presStyleLbl="parChTrans1D3" presStyleIdx="0" presStyleCnt="2"/>
      <dgm:spPr/>
      <dgm:t>
        <a:bodyPr/>
        <a:lstStyle/>
        <a:p>
          <a:endParaRPr lang="sl-SI"/>
        </a:p>
      </dgm:t>
    </dgm:pt>
    <dgm:pt modelId="{2ACB6A7B-EC1D-4187-B7E0-1776AF0DD846}" type="pres">
      <dgm:prSet presAssocID="{EF94D27A-3941-4F1E-85EF-9E5A7C425969}" presName="root2" presStyleCnt="0"/>
      <dgm:spPr/>
    </dgm:pt>
    <dgm:pt modelId="{F7004556-FC93-49DB-92E9-AA36C233D61D}" type="pres">
      <dgm:prSet presAssocID="{EF94D27A-3941-4F1E-85EF-9E5A7C425969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sl-SI"/>
        </a:p>
      </dgm:t>
    </dgm:pt>
    <dgm:pt modelId="{0BDD085B-7F14-4707-8CDD-583A77F8C4E2}" type="pres">
      <dgm:prSet presAssocID="{EF94D27A-3941-4F1E-85EF-9E5A7C425969}" presName="level3hierChild" presStyleCnt="0"/>
      <dgm:spPr/>
    </dgm:pt>
    <dgm:pt modelId="{120B09C2-1ECA-4F02-B510-AE2AF24D5A97}" type="pres">
      <dgm:prSet presAssocID="{2B6EB586-F977-4A36-9820-20EB4F1EA1CF}" presName="conn2-1" presStyleLbl="parChTrans1D3" presStyleIdx="1" presStyleCnt="2"/>
      <dgm:spPr/>
      <dgm:t>
        <a:bodyPr/>
        <a:lstStyle/>
        <a:p>
          <a:endParaRPr lang="sl-SI"/>
        </a:p>
      </dgm:t>
    </dgm:pt>
    <dgm:pt modelId="{DBEE8F04-123D-4601-9756-DA2E5FC713A4}" type="pres">
      <dgm:prSet presAssocID="{2B6EB586-F977-4A36-9820-20EB4F1EA1CF}" presName="connTx" presStyleLbl="parChTrans1D3" presStyleIdx="1" presStyleCnt="2"/>
      <dgm:spPr/>
      <dgm:t>
        <a:bodyPr/>
        <a:lstStyle/>
        <a:p>
          <a:endParaRPr lang="sl-SI"/>
        </a:p>
      </dgm:t>
    </dgm:pt>
    <dgm:pt modelId="{51287148-D285-43FD-8F20-189A81B6F24D}" type="pres">
      <dgm:prSet presAssocID="{C5AACACD-9DC8-4B7E-A44D-4FE214286517}" presName="root2" presStyleCnt="0"/>
      <dgm:spPr/>
    </dgm:pt>
    <dgm:pt modelId="{0A0A8F19-A010-4811-A07B-35D164F64222}" type="pres">
      <dgm:prSet presAssocID="{C5AACACD-9DC8-4B7E-A44D-4FE214286517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sl-SI"/>
        </a:p>
      </dgm:t>
    </dgm:pt>
    <dgm:pt modelId="{341B905D-7FEE-491F-82A9-C94CC286B8AB}" type="pres">
      <dgm:prSet presAssocID="{C5AACACD-9DC8-4B7E-A44D-4FE214286517}" presName="level3hierChild" presStyleCnt="0"/>
      <dgm:spPr/>
    </dgm:pt>
  </dgm:ptLst>
  <dgm:cxnLst>
    <dgm:cxn modelId="{32DDCC9B-8BB9-4206-BB32-A8835AB16AA3}" type="presOf" srcId="{1BF2FE5B-5A66-44E6-B3F3-F9D8DAF5B99C}" destId="{94023AEF-80EE-4E3A-A185-D86EFA434698}" srcOrd="1" destOrd="0" presId="urn:microsoft.com/office/officeart/2005/8/layout/hierarchy2"/>
    <dgm:cxn modelId="{4FB0884A-A93A-4E1F-8E44-90455AB68581}" type="presOf" srcId="{EF94D27A-3941-4F1E-85EF-9E5A7C425969}" destId="{F7004556-FC93-49DB-92E9-AA36C233D61D}" srcOrd="0" destOrd="0" presId="urn:microsoft.com/office/officeart/2005/8/layout/hierarchy2"/>
    <dgm:cxn modelId="{92C0BC29-9E5B-4D1C-AB7F-D9D4F6CA482D}" type="presOf" srcId="{C5AACACD-9DC8-4B7E-A44D-4FE214286517}" destId="{0A0A8F19-A010-4811-A07B-35D164F64222}" srcOrd="0" destOrd="0" presId="urn:microsoft.com/office/officeart/2005/8/layout/hierarchy2"/>
    <dgm:cxn modelId="{451F883D-9B8D-4535-9C47-438BE3C9D7E0}" srcId="{C7DC6795-AACD-4096-B917-773833C8AAEF}" destId="{8AD71F4E-AC20-4489-8E79-B4461EE32A8A}" srcOrd="0" destOrd="0" parTransId="{E5A6A450-B0E4-406B-8D6A-1E97A70263F6}" sibTransId="{87507CE4-4330-460C-AE16-A31495CC0277}"/>
    <dgm:cxn modelId="{369F3163-9FCA-49C6-9D88-6374022AFE20}" type="presOf" srcId="{2B6EB586-F977-4A36-9820-20EB4F1EA1CF}" destId="{DBEE8F04-123D-4601-9756-DA2E5FC713A4}" srcOrd="1" destOrd="0" presId="urn:microsoft.com/office/officeart/2005/8/layout/hierarchy2"/>
    <dgm:cxn modelId="{5D9107C1-003A-423F-A400-F259A2F9FC4E}" srcId="{8AD71F4E-AC20-4489-8E79-B4461EE32A8A}" destId="{C5AACACD-9DC8-4B7E-A44D-4FE214286517}" srcOrd="1" destOrd="0" parTransId="{2B6EB586-F977-4A36-9820-20EB4F1EA1CF}" sibTransId="{84B3FB4B-BF7B-4134-9860-6E431EB3DF9B}"/>
    <dgm:cxn modelId="{A239F7C9-7045-4A51-BEC7-D36345A8DDC0}" type="presOf" srcId="{2B6EB586-F977-4A36-9820-20EB4F1EA1CF}" destId="{120B09C2-1ECA-4F02-B510-AE2AF24D5A97}" srcOrd="0" destOrd="0" presId="urn:microsoft.com/office/officeart/2005/8/layout/hierarchy2"/>
    <dgm:cxn modelId="{E29CB193-AF0A-411E-B3F6-596DF409102F}" srcId="{91C33E11-5EAA-4269-BFCF-7678CCDFA1D5}" destId="{C7DC6795-AACD-4096-B917-773833C8AAEF}" srcOrd="0" destOrd="0" parTransId="{65164CA4-D553-4868-97E9-C7038E20C714}" sibTransId="{52EA2C7B-C1A9-479D-B02D-8BECFB05838D}"/>
    <dgm:cxn modelId="{A4FD64F8-0149-4C6E-ABE4-5715BDFED95B}" srcId="{8AD71F4E-AC20-4489-8E79-B4461EE32A8A}" destId="{EF94D27A-3941-4F1E-85EF-9E5A7C425969}" srcOrd="0" destOrd="0" parTransId="{1BF2FE5B-5A66-44E6-B3F3-F9D8DAF5B99C}" sibTransId="{F941BC56-29DC-45EE-A6BB-D6840605EE3B}"/>
    <dgm:cxn modelId="{5F7A0477-AE1F-450F-B0E9-A94F829965E3}" type="presOf" srcId="{1BF2FE5B-5A66-44E6-B3F3-F9D8DAF5B99C}" destId="{7C32E5DD-3B54-4EE9-9A45-0FA7E084CEC2}" srcOrd="0" destOrd="0" presId="urn:microsoft.com/office/officeart/2005/8/layout/hierarchy2"/>
    <dgm:cxn modelId="{2A1BDCC5-AB21-40BA-B563-C9658DBE3013}" type="presOf" srcId="{8AD71F4E-AC20-4489-8E79-B4461EE32A8A}" destId="{57D9B373-3BAF-4341-9599-499CE6ACB612}" srcOrd="0" destOrd="0" presId="urn:microsoft.com/office/officeart/2005/8/layout/hierarchy2"/>
    <dgm:cxn modelId="{6E6BA3A6-E7F8-4AC1-B2F0-988F77A2CE17}" type="presOf" srcId="{E5A6A450-B0E4-406B-8D6A-1E97A70263F6}" destId="{B002BA04-DAA6-421A-9EE9-B0B5B059BA19}" srcOrd="0" destOrd="0" presId="urn:microsoft.com/office/officeart/2005/8/layout/hierarchy2"/>
    <dgm:cxn modelId="{2282D7CC-8E5C-46E6-B3BD-EB8B2E777FDC}" type="presOf" srcId="{E5A6A450-B0E4-406B-8D6A-1E97A70263F6}" destId="{B2FE33A8-78DA-486C-AC4B-BB68D466F08B}" srcOrd="1" destOrd="0" presId="urn:microsoft.com/office/officeart/2005/8/layout/hierarchy2"/>
    <dgm:cxn modelId="{CB5E0C39-23CE-42A7-8675-F8F78427623D}" type="presOf" srcId="{91C33E11-5EAA-4269-BFCF-7678CCDFA1D5}" destId="{79783B75-162F-4506-92E6-B950B96BC522}" srcOrd="0" destOrd="0" presId="urn:microsoft.com/office/officeart/2005/8/layout/hierarchy2"/>
    <dgm:cxn modelId="{B8620762-DDC0-437B-8719-621B14B0BF8D}" type="presOf" srcId="{C7DC6795-AACD-4096-B917-773833C8AAEF}" destId="{04765DFB-E41E-4FAE-A338-94BE51AEA643}" srcOrd="0" destOrd="0" presId="urn:microsoft.com/office/officeart/2005/8/layout/hierarchy2"/>
    <dgm:cxn modelId="{BBDCD8F6-B2B6-4564-9FD8-5DD3771F8ACE}" type="presParOf" srcId="{79783B75-162F-4506-92E6-B950B96BC522}" destId="{895BC266-243D-41E4-9C11-AFBF2BA8C206}" srcOrd="0" destOrd="0" presId="urn:microsoft.com/office/officeart/2005/8/layout/hierarchy2"/>
    <dgm:cxn modelId="{E5BD0AB8-AA4B-40BE-B81E-5CC6320F0221}" type="presParOf" srcId="{895BC266-243D-41E4-9C11-AFBF2BA8C206}" destId="{04765DFB-E41E-4FAE-A338-94BE51AEA643}" srcOrd="0" destOrd="0" presId="urn:microsoft.com/office/officeart/2005/8/layout/hierarchy2"/>
    <dgm:cxn modelId="{06ED0388-67D4-4913-8B22-B210184CAB98}" type="presParOf" srcId="{895BC266-243D-41E4-9C11-AFBF2BA8C206}" destId="{9D9BB0EE-3E58-43C9-BD0B-BEA98FA68B59}" srcOrd="1" destOrd="0" presId="urn:microsoft.com/office/officeart/2005/8/layout/hierarchy2"/>
    <dgm:cxn modelId="{93845F0C-E40C-45F1-BF50-4C887EE8B57B}" type="presParOf" srcId="{9D9BB0EE-3E58-43C9-BD0B-BEA98FA68B59}" destId="{B002BA04-DAA6-421A-9EE9-B0B5B059BA19}" srcOrd="0" destOrd="0" presId="urn:microsoft.com/office/officeart/2005/8/layout/hierarchy2"/>
    <dgm:cxn modelId="{A863122B-D582-4595-A179-5504154DD2EB}" type="presParOf" srcId="{B002BA04-DAA6-421A-9EE9-B0B5B059BA19}" destId="{B2FE33A8-78DA-486C-AC4B-BB68D466F08B}" srcOrd="0" destOrd="0" presId="urn:microsoft.com/office/officeart/2005/8/layout/hierarchy2"/>
    <dgm:cxn modelId="{89909278-3036-4A87-A536-5FDC7C3919D6}" type="presParOf" srcId="{9D9BB0EE-3E58-43C9-BD0B-BEA98FA68B59}" destId="{7755BB3D-7755-4D58-8031-EA8DF07969DB}" srcOrd="1" destOrd="0" presId="urn:microsoft.com/office/officeart/2005/8/layout/hierarchy2"/>
    <dgm:cxn modelId="{99E77C4C-BE54-4077-80B1-3F7F25C30204}" type="presParOf" srcId="{7755BB3D-7755-4D58-8031-EA8DF07969DB}" destId="{57D9B373-3BAF-4341-9599-499CE6ACB612}" srcOrd="0" destOrd="0" presId="urn:microsoft.com/office/officeart/2005/8/layout/hierarchy2"/>
    <dgm:cxn modelId="{0F5A84ED-7FEB-4424-BA55-AE67AAF35B6A}" type="presParOf" srcId="{7755BB3D-7755-4D58-8031-EA8DF07969DB}" destId="{6377BFEC-0417-478E-8633-74778B7A7BF8}" srcOrd="1" destOrd="0" presId="urn:microsoft.com/office/officeart/2005/8/layout/hierarchy2"/>
    <dgm:cxn modelId="{EE9594C0-0215-40DB-85DF-CDE70221EB4F}" type="presParOf" srcId="{6377BFEC-0417-478E-8633-74778B7A7BF8}" destId="{7C32E5DD-3B54-4EE9-9A45-0FA7E084CEC2}" srcOrd="0" destOrd="0" presId="urn:microsoft.com/office/officeart/2005/8/layout/hierarchy2"/>
    <dgm:cxn modelId="{7B381FF4-EEC9-4EBC-B024-48BD4F448F0D}" type="presParOf" srcId="{7C32E5DD-3B54-4EE9-9A45-0FA7E084CEC2}" destId="{94023AEF-80EE-4E3A-A185-D86EFA434698}" srcOrd="0" destOrd="0" presId="urn:microsoft.com/office/officeart/2005/8/layout/hierarchy2"/>
    <dgm:cxn modelId="{5146F622-A660-4383-9909-5AEC60FD0C20}" type="presParOf" srcId="{6377BFEC-0417-478E-8633-74778B7A7BF8}" destId="{2ACB6A7B-EC1D-4187-B7E0-1776AF0DD846}" srcOrd="1" destOrd="0" presId="urn:microsoft.com/office/officeart/2005/8/layout/hierarchy2"/>
    <dgm:cxn modelId="{3FAD046B-2D47-427E-8390-25685CB008D1}" type="presParOf" srcId="{2ACB6A7B-EC1D-4187-B7E0-1776AF0DD846}" destId="{F7004556-FC93-49DB-92E9-AA36C233D61D}" srcOrd="0" destOrd="0" presId="urn:microsoft.com/office/officeart/2005/8/layout/hierarchy2"/>
    <dgm:cxn modelId="{00FC2FBC-F6EE-44FA-BFB0-866694C7D1F2}" type="presParOf" srcId="{2ACB6A7B-EC1D-4187-B7E0-1776AF0DD846}" destId="{0BDD085B-7F14-4707-8CDD-583A77F8C4E2}" srcOrd="1" destOrd="0" presId="urn:microsoft.com/office/officeart/2005/8/layout/hierarchy2"/>
    <dgm:cxn modelId="{2C1AC6C1-2EE5-4C14-A404-4B0C7A4A0F07}" type="presParOf" srcId="{6377BFEC-0417-478E-8633-74778B7A7BF8}" destId="{120B09C2-1ECA-4F02-B510-AE2AF24D5A97}" srcOrd="2" destOrd="0" presId="urn:microsoft.com/office/officeart/2005/8/layout/hierarchy2"/>
    <dgm:cxn modelId="{9A4989AD-9360-4A3E-8A76-738208071175}" type="presParOf" srcId="{120B09C2-1ECA-4F02-B510-AE2AF24D5A97}" destId="{DBEE8F04-123D-4601-9756-DA2E5FC713A4}" srcOrd="0" destOrd="0" presId="urn:microsoft.com/office/officeart/2005/8/layout/hierarchy2"/>
    <dgm:cxn modelId="{75734307-FE4F-49DE-A040-7331A88AE16E}" type="presParOf" srcId="{6377BFEC-0417-478E-8633-74778B7A7BF8}" destId="{51287148-D285-43FD-8F20-189A81B6F24D}" srcOrd="3" destOrd="0" presId="urn:microsoft.com/office/officeart/2005/8/layout/hierarchy2"/>
    <dgm:cxn modelId="{2A40E119-6079-4529-BFAB-B9A038A068A0}" type="presParOf" srcId="{51287148-D285-43FD-8F20-189A81B6F24D}" destId="{0A0A8F19-A010-4811-A07B-35D164F64222}" srcOrd="0" destOrd="0" presId="urn:microsoft.com/office/officeart/2005/8/layout/hierarchy2"/>
    <dgm:cxn modelId="{C75F7F66-D552-4C26-8D5C-95CA3CD7C29F}" type="presParOf" srcId="{51287148-D285-43FD-8F20-189A81B6F24D}" destId="{341B905D-7FEE-491F-82A9-C94CC286B8A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8D25B2-BA49-4673-BB8A-DB2C8F52B7A2}" type="doc">
      <dgm:prSet loTypeId="urn:microsoft.com/office/officeart/2005/8/layout/vList6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CAF4DA64-1104-4B53-8B8A-3A9283351BF4}">
      <dgm:prSet phldrT="[besedilo]"/>
      <dgm:spPr/>
      <dgm:t>
        <a:bodyPr/>
        <a:lstStyle/>
        <a:p>
          <a:r>
            <a:rPr lang="sl-SI" dirty="0" smtClean="0"/>
            <a:t>računalništvo</a:t>
          </a:r>
          <a:endParaRPr lang="sl-SI" dirty="0"/>
        </a:p>
      </dgm:t>
    </dgm:pt>
    <dgm:pt modelId="{95F84E6B-6CB3-48CC-B16D-3D05F78E11AB}" type="parTrans" cxnId="{A45543B2-3482-4A74-8F73-E7AE98F6E5C1}">
      <dgm:prSet/>
      <dgm:spPr/>
      <dgm:t>
        <a:bodyPr/>
        <a:lstStyle/>
        <a:p>
          <a:endParaRPr lang="sl-SI"/>
        </a:p>
      </dgm:t>
    </dgm:pt>
    <dgm:pt modelId="{6992A1D1-6277-4BB4-970E-2BD0847B9D45}" type="sibTrans" cxnId="{A45543B2-3482-4A74-8F73-E7AE98F6E5C1}">
      <dgm:prSet/>
      <dgm:spPr/>
      <dgm:t>
        <a:bodyPr/>
        <a:lstStyle/>
        <a:p>
          <a:endParaRPr lang="sl-SI"/>
        </a:p>
      </dgm:t>
    </dgm:pt>
    <dgm:pt modelId="{53FA7092-6BCE-4C44-9609-D10CB324D07B}">
      <dgm:prSet phldrT="[besedilo]"/>
      <dgm:spPr/>
      <dgm:t>
        <a:bodyPr/>
        <a:lstStyle/>
        <a:p>
          <a:r>
            <a:rPr lang="sl-SI" dirty="0" smtClean="0"/>
            <a:t>velike </a:t>
          </a:r>
          <a:r>
            <a:rPr lang="sl-SI" dirty="0" smtClean="0"/>
            <a:t>in dobro označene baze podatkov, evalvacija končnih </a:t>
          </a:r>
          <a:r>
            <a:rPr lang="sl-SI" dirty="0" smtClean="0"/>
            <a:t>modelov</a:t>
          </a:r>
          <a:endParaRPr lang="sl-SI" dirty="0"/>
        </a:p>
      </dgm:t>
    </dgm:pt>
    <dgm:pt modelId="{8FE53546-7683-4246-BD41-1E037046250A}" type="parTrans" cxnId="{045D639F-0A64-4807-814F-08C2ABEA54A5}">
      <dgm:prSet/>
      <dgm:spPr/>
      <dgm:t>
        <a:bodyPr/>
        <a:lstStyle/>
        <a:p>
          <a:endParaRPr lang="sl-SI"/>
        </a:p>
      </dgm:t>
    </dgm:pt>
    <dgm:pt modelId="{F684E3AD-AAF4-474E-B2F4-D6A869C99C67}" type="sibTrans" cxnId="{045D639F-0A64-4807-814F-08C2ABEA54A5}">
      <dgm:prSet/>
      <dgm:spPr/>
      <dgm:t>
        <a:bodyPr/>
        <a:lstStyle/>
        <a:p>
          <a:endParaRPr lang="sl-SI"/>
        </a:p>
      </dgm:t>
    </dgm:pt>
    <dgm:pt modelId="{215BCC2E-D8D6-49BB-A683-DFCB768E4860}">
      <dgm:prSet phldrT="[besedilo]"/>
      <dgm:spPr/>
      <dgm:t>
        <a:bodyPr/>
        <a:lstStyle/>
        <a:p>
          <a:r>
            <a:rPr lang="sl-SI" dirty="0" smtClean="0"/>
            <a:t>e. g. (</a:t>
          </a:r>
          <a:r>
            <a:rPr lang="sl-SI" dirty="0" err="1" smtClean="0"/>
            <a:t>Diederich</a:t>
          </a:r>
          <a:r>
            <a:rPr lang="sl-SI" dirty="0" smtClean="0"/>
            <a:t> </a:t>
          </a:r>
          <a:r>
            <a:rPr lang="sl-SI" dirty="0" err="1" smtClean="0"/>
            <a:t>et</a:t>
          </a:r>
          <a:r>
            <a:rPr lang="sl-SI" dirty="0" smtClean="0"/>
            <a:t> </a:t>
          </a:r>
          <a:r>
            <a:rPr lang="sl-SI" dirty="0" err="1" smtClean="0"/>
            <a:t>al</a:t>
          </a:r>
          <a:r>
            <a:rPr lang="sl-SI" dirty="0" smtClean="0"/>
            <a:t> (2003)</a:t>
          </a:r>
          <a:endParaRPr lang="sl-SI" dirty="0"/>
        </a:p>
      </dgm:t>
    </dgm:pt>
    <dgm:pt modelId="{FF677076-D729-430F-9EF1-58E65943BEA0}" type="parTrans" cxnId="{C521469F-3B32-404D-963C-A40C8F631333}">
      <dgm:prSet/>
      <dgm:spPr/>
      <dgm:t>
        <a:bodyPr/>
        <a:lstStyle/>
        <a:p>
          <a:endParaRPr lang="sl-SI"/>
        </a:p>
      </dgm:t>
    </dgm:pt>
    <dgm:pt modelId="{8D5D3920-700A-481E-9B3E-5EE806794A22}" type="sibTrans" cxnId="{C521469F-3B32-404D-963C-A40C8F631333}">
      <dgm:prSet/>
      <dgm:spPr/>
      <dgm:t>
        <a:bodyPr/>
        <a:lstStyle/>
        <a:p>
          <a:endParaRPr lang="sl-SI"/>
        </a:p>
      </dgm:t>
    </dgm:pt>
    <dgm:pt modelId="{511960F2-2D67-46E0-8F13-A9EF8F7098E0}">
      <dgm:prSet phldrT="[besedilo]"/>
      <dgm:spPr/>
      <dgm:t>
        <a:bodyPr/>
        <a:lstStyle/>
        <a:p>
          <a:r>
            <a:rPr lang="sl-SI" dirty="0" err="1" smtClean="0"/>
            <a:t>forenzika</a:t>
          </a:r>
          <a:endParaRPr lang="sl-SI" dirty="0"/>
        </a:p>
      </dgm:t>
    </dgm:pt>
    <dgm:pt modelId="{F5C52232-C681-482A-82A2-C5252FC34EF1}" type="parTrans" cxnId="{508C3397-7613-4F16-AA72-8D359E6575F8}">
      <dgm:prSet/>
      <dgm:spPr/>
      <dgm:t>
        <a:bodyPr/>
        <a:lstStyle/>
        <a:p>
          <a:endParaRPr lang="sl-SI"/>
        </a:p>
      </dgm:t>
    </dgm:pt>
    <dgm:pt modelId="{EB565E97-9F20-49CC-BF30-7539125101F6}" type="sibTrans" cxnId="{508C3397-7613-4F16-AA72-8D359E6575F8}">
      <dgm:prSet/>
      <dgm:spPr/>
      <dgm:t>
        <a:bodyPr/>
        <a:lstStyle/>
        <a:p>
          <a:endParaRPr lang="sl-SI"/>
        </a:p>
      </dgm:t>
    </dgm:pt>
    <dgm:pt modelId="{55610EB7-65F6-4269-AC49-E1F01ECA4AB1}">
      <dgm:prSet phldrT="[besedilo]"/>
      <dgm:spPr/>
      <dgm:t>
        <a:bodyPr/>
        <a:lstStyle/>
        <a:p>
          <a:r>
            <a:rPr lang="sl-SI" dirty="0" smtClean="0"/>
            <a:t>kratka besedila brez možnosti analize primerljivega gradiva</a:t>
          </a:r>
          <a:endParaRPr lang="sl-SI" dirty="0"/>
        </a:p>
      </dgm:t>
    </dgm:pt>
    <dgm:pt modelId="{18D13633-F271-4630-BB64-80F5F1A850D8}" type="parTrans" cxnId="{F4A68D30-E422-42E4-BC74-C3400FD046D2}">
      <dgm:prSet/>
      <dgm:spPr/>
      <dgm:t>
        <a:bodyPr/>
        <a:lstStyle/>
        <a:p>
          <a:endParaRPr lang="sl-SI"/>
        </a:p>
      </dgm:t>
    </dgm:pt>
    <dgm:pt modelId="{96FF9012-63E7-4F22-B6EF-8498EA42CC87}" type="sibTrans" cxnId="{F4A68D30-E422-42E4-BC74-C3400FD046D2}">
      <dgm:prSet/>
      <dgm:spPr/>
      <dgm:t>
        <a:bodyPr/>
        <a:lstStyle/>
        <a:p>
          <a:endParaRPr lang="sl-SI"/>
        </a:p>
      </dgm:t>
    </dgm:pt>
    <dgm:pt modelId="{88F1D066-307E-44B5-82A9-9B078A91B9C4}">
      <dgm:prSet phldrT="[besedilo]"/>
      <dgm:spPr/>
      <dgm:t>
        <a:bodyPr/>
        <a:lstStyle/>
        <a:p>
          <a:r>
            <a:rPr lang="sl-SI" dirty="0" smtClean="0"/>
            <a:t>e. g. T</a:t>
          </a:r>
          <a:r>
            <a:rPr lang="en-US" dirty="0" smtClean="0"/>
            <a:t>he Hodgson case</a:t>
          </a:r>
          <a:r>
            <a:rPr lang="sl-SI" dirty="0" smtClean="0"/>
            <a:t> (Grant 2012):</a:t>
          </a:r>
          <a:endParaRPr lang="sl-SI" dirty="0"/>
        </a:p>
      </dgm:t>
    </dgm:pt>
    <dgm:pt modelId="{5EFE2B51-2F7F-4732-8750-B87DAB58BBFE}" type="parTrans" cxnId="{2C72F37F-A118-4E94-851D-18B9E6C5F508}">
      <dgm:prSet/>
      <dgm:spPr/>
      <dgm:t>
        <a:bodyPr/>
        <a:lstStyle/>
        <a:p>
          <a:endParaRPr lang="sl-SI"/>
        </a:p>
      </dgm:t>
    </dgm:pt>
    <dgm:pt modelId="{563E30C1-E5F7-4882-ADCF-4D4C6529BEEF}" type="sibTrans" cxnId="{2C72F37F-A118-4E94-851D-18B9E6C5F508}">
      <dgm:prSet/>
      <dgm:spPr/>
      <dgm:t>
        <a:bodyPr/>
        <a:lstStyle/>
        <a:p>
          <a:endParaRPr lang="sl-SI"/>
        </a:p>
      </dgm:t>
    </dgm:pt>
    <dgm:pt modelId="{F051D28B-8F12-428B-8530-DB1397C8D4CF}">
      <dgm:prSet/>
      <dgm:spPr/>
      <dgm:t>
        <a:bodyPr/>
        <a:lstStyle/>
        <a:p>
          <a:r>
            <a:rPr lang="sl-SI" dirty="0" smtClean="0"/>
            <a:t>Jenny </a:t>
          </a:r>
          <a:r>
            <a:rPr lang="sl-SI" dirty="0" err="1" smtClean="0"/>
            <a:t>Nicholl</a:t>
          </a:r>
          <a:r>
            <a:rPr lang="sl-SI" dirty="0" smtClean="0"/>
            <a:t>: </a:t>
          </a:r>
          <a:r>
            <a:rPr lang="en-US" dirty="0" smtClean="0"/>
            <a:t>“my” and “myself” </a:t>
          </a:r>
          <a:endParaRPr lang="sl-SI" dirty="0" smtClean="0"/>
        </a:p>
      </dgm:t>
    </dgm:pt>
    <dgm:pt modelId="{D4813D41-7700-4B4E-88A0-A8E75ED31B03}" type="parTrans" cxnId="{200550DD-A219-4135-83B8-9F6EC744F1CE}">
      <dgm:prSet/>
      <dgm:spPr/>
      <dgm:t>
        <a:bodyPr/>
        <a:lstStyle/>
        <a:p>
          <a:endParaRPr lang="sl-SI"/>
        </a:p>
      </dgm:t>
    </dgm:pt>
    <dgm:pt modelId="{02B61489-06D5-44ED-8997-DC7DB09F376D}" type="sibTrans" cxnId="{200550DD-A219-4135-83B8-9F6EC744F1CE}">
      <dgm:prSet/>
      <dgm:spPr/>
      <dgm:t>
        <a:bodyPr/>
        <a:lstStyle/>
        <a:p>
          <a:endParaRPr lang="sl-SI"/>
        </a:p>
      </dgm:t>
    </dgm:pt>
    <dgm:pt modelId="{79430AAC-8CA4-4D1E-94F7-966BF14521D0}">
      <dgm:prSet/>
      <dgm:spPr/>
      <dgm:t>
        <a:bodyPr/>
        <a:lstStyle/>
        <a:p>
          <a:r>
            <a:rPr lang="sl-SI" dirty="0" smtClean="0"/>
            <a:t>David </a:t>
          </a:r>
          <a:r>
            <a:rPr lang="sl-SI" dirty="0" err="1" smtClean="0"/>
            <a:t>Hodgson</a:t>
          </a:r>
          <a:r>
            <a:rPr lang="sl-SI" dirty="0" smtClean="0"/>
            <a:t> : </a:t>
          </a:r>
          <a:r>
            <a:rPr lang="en-US" dirty="0" smtClean="0"/>
            <a:t>“me” and “</a:t>
          </a:r>
          <a:r>
            <a:rPr lang="en-US" dirty="0" err="1" smtClean="0"/>
            <a:t>meself</a:t>
          </a:r>
          <a:r>
            <a:rPr lang="en-US" dirty="0" smtClean="0"/>
            <a:t>”</a:t>
          </a:r>
          <a:r>
            <a:rPr lang="sl-SI" dirty="0" smtClean="0"/>
            <a:t> </a:t>
          </a:r>
        </a:p>
      </dgm:t>
    </dgm:pt>
    <dgm:pt modelId="{FC4EB2A7-B6EE-4553-9B92-2D9E76EA636A}" type="parTrans" cxnId="{CA55CDDA-EAA2-444C-AF11-0E6ABCED6F9E}">
      <dgm:prSet/>
      <dgm:spPr/>
      <dgm:t>
        <a:bodyPr/>
        <a:lstStyle/>
        <a:p>
          <a:endParaRPr lang="sl-SI"/>
        </a:p>
      </dgm:t>
    </dgm:pt>
    <dgm:pt modelId="{D5221364-9D5B-47FD-BB4E-6E7E0F650379}" type="sibTrans" cxnId="{CA55CDDA-EAA2-444C-AF11-0E6ABCED6F9E}">
      <dgm:prSet/>
      <dgm:spPr/>
      <dgm:t>
        <a:bodyPr/>
        <a:lstStyle/>
        <a:p>
          <a:endParaRPr lang="sl-SI"/>
        </a:p>
      </dgm:t>
    </dgm:pt>
    <dgm:pt modelId="{63C909C0-2F08-407E-8ECB-0F48589997A2}">
      <dgm:prSet phldrT="[besedilo]"/>
      <dgm:spPr/>
      <dgm:t>
        <a:bodyPr/>
        <a:lstStyle/>
        <a:p>
          <a:r>
            <a:rPr lang="sl-SI" dirty="0" smtClean="0"/>
            <a:t>učni korpus: 2 milijona </a:t>
          </a:r>
          <a:r>
            <a:rPr lang="sl-SI" dirty="0" err="1" smtClean="0"/>
            <a:t>pojavnic</a:t>
          </a:r>
          <a:r>
            <a:rPr lang="sl-SI" dirty="0" smtClean="0"/>
            <a:t>, 2652 </a:t>
          </a:r>
          <a:r>
            <a:rPr lang="sl-SI" dirty="0" smtClean="0"/>
            <a:t>dokumentov, </a:t>
          </a:r>
          <a:r>
            <a:rPr lang="sl-SI" dirty="0" smtClean="0"/>
            <a:t>samo besedila z več kot 200 besedami</a:t>
          </a:r>
          <a:endParaRPr lang="sl-SI" dirty="0"/>
        </a:p>
      </dgm:t>
    </dgm:pt>
    <dgm:pt modelId="{9DCA85AA-205A-4003-800B-A2AEF6509B83}" type="parTrans" cxnId="{5D7EDFAB-7D5F-4149-B75C-5D0CF2A9F1D0}">
      <dgm:prSet/>
      <dgm:spPr/>
      <dgm:t>
        <a:bodyPr/>
        <a:lstStyle/>
        <a:p>
          <a:endParaRPr lang="sl-SI"/>
        </a:p>
      </dgm:t>
    </dgm:pt>
    <dgm:pt modelId="{39456001-CF09-4180-A783-F7C21B264D5F}" type="sibTrans" cxnId="{5D7EDFAB-7D5F-4149-B75C-5D0CF2A9F1D0}">
      <dgm:prSet/>
      <dgm:spPr/>
      <dgm:t>
        <a:bodyPr/>
        <a:lstStyle/>
        <a:p>
          <a:endParaRPr lang="sl-SI"/>
        </a:p>
      </dgm:t>
    </dgm:pt>
    <dgm:pt modelId="{2A0F77E3-068D-4E55-B5BA-68CDC5C01D86}" type="pres">
      <dgm:prSet presAssocID="{3A8D25B2-BA49-4673-BB8A-DB2C8F52B7A2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sl-SI"/>
        </a:p>
      </dgm:t>
    </dgm:pt>
    <dgm:pt modelId="{8307199B-94CB-4547-B741-45D10536FDB5}" type="pres">
      <dgm:prSet presAssocID="{CAF4DA64-1104-4B53-8B8A-3A9283351BF4}" presName="linNode" presStyleCnt="0"/>
      <dgm:spPr/>
      <dgm:t>
        <a:bodyPr/>
        <a:lstStyle/>
        <a:p>
          <a:endParaRPr lang="sl-SI"/>
        </a:p>
      </dgm:t>
    </dgm:pt>
    <dgm:pt modelId="{A4BF343F-DC51-4AE6-8A89-E96331716712}" type="pres">
      <dgm:prSet presAssocID="{CAF4DA64-1104-4B53-8B8A-3A9283351BF4}" presName="parentShp" presStyleLbl="node1" presStyleIdx="0" presStyleCnt="2" custScaleX="76190" custScaleY="74355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465B1582-315B-4058-938A-CC9C19138B4B}" type="pres">
      <dgm:prSet presAssocID="{CAF4DA64-1104-4B53-8B8A-3A9283351BF4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51A78885-9AFB-457F-A9B0-D07193551889}" type="pres">
      <dgm:prSet presAssocID="{6992A1D1-6277-4BB4-970E-2BD0847B9D45}" presName="spacing" presStyleCnt="0"/>
      <dgm:spPr/>
      <dgm:t>
        <a:bodyPr/>
        <a:lstStyle/>
        <a:p>
          <a:endParaRPr lang="sl-SI"/>
        </a:p>
      </dgm:t>
    </dgm:pt>
    <dgm:pt modelId="{B320AB13-93EE-4E21-90C1-2560E38384F6}" type="pres">
      <dgm:prSet presAssocID="{511960F2-2D67-46E0-8F13-A9EF8F7098E0}" presName="linNode" presStyleCnt="0"/>
      <dgm:spPr/>
      <dgm:t>
        <a:bodyPr/>
        <a:lstStyle/>
        <a:p>
          <a:endParaRPr lang="sl-SI"/>
        </a:p>
      </dgm:t>
    </dgm:pt>
    <dgm:pt modelId="{F3A6DDC1-F22B-4C6B-BC50-E2E81313BAF5}" type="pres">
      <dgm:prSet presAssocID="{511960F2-2D67-46E0-8F13-A9EF8F7098E0}" presName="parentShp" presStyleLbl="node1" presStyleIdx="1" presStyleCnt="2" custScaleX="71429" custScaleY="75883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4A0A7AA0-61F8-42A8-A614-26C298955195}" type="pres">
      <dgm:prSet presAssocID="{511960F2-2D67-46E0-8F13-A9EF8F7098E0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5D7EDFAB-7D5F-4149-B75C-5D0CF2A9F1D0}" srcId="{CAF4DA64-1104-4B53-8B8A-3A9283351BF4}" destId="{63C909C0-2F08-407E-8ECB-0F48589997A2}" srcOrd="2" destOrd="0" parTransId="{9DCA85AA-205A-4003-800B-A2AEF6509B83}" sibTransId="{39456001-CF09-4180-A783-F7C21B264D5F}"/>
    <dgm:cxn modelId="{D9DC523A-265F-402B-83A6-80B18F0E9900}" type="presOf" srcId="{55610EB7-65F6-4269-AC49-E1F01ECA4AB1}" destId="{4A0A7AA0-61F8-42A8-A614-26C298955195}" srcOrd="0" destOrd="0" presId="urn:microsoft.com/office/officeart/2005/8/layout/vList6"/>
    <dgm:cxn modelId="{82D4DE69-9F04-4C8D-AD47-B82D2F432256}" type="presOf" srcId="{F051D28B-8F12-428B-8530-DB1397C8D4CF}" destId="{4A0A7AA0-61F8-42A8-A614-26C298955195}" srcOrd="0" destOrd="2" presId="urn:microsoft.com/office/officeart/2005/8/layout/vList6"/>
    <dgm:cxn modelId="{58D70CA3-D0C6-45BA-83B2-CBE238CF89BA}" type="presOf" srcId="{215BCC2E-D8D6-49BB-A683-DFCB768E4860}" destId="{465B1582-315B-4058-938A-CC9C19138B4B}" srcOrd="0" destOrd="1" presId="urn:microsoft.com/office/officeart/2005/8/layout/vList6"/>
    <dgm:cxn modelId="{FAF4A793-A978-416B-9281-5C36C3E878C9}" type="presOf" srcId="{511960F2-2D67-46E0-8F13-A9EF8F7098E0}" destId="{F3A6DDC1-F22B-4C6B-BC50-E2E81313BAF5}" srcOrd="0" destOrd="0" presId="urn:microsoft.com/office/officeart/2005/8/layout/vList6"/>
    <dgm:cxn modelId="{C521469F-3B32-404D-963C-A40C8F631333}" srcId="{CAF4DA64-1104-4B53-8B8A-3A9283351BF4}" destId="{215BCC2E-D8D6-49BB-A683-DFCB768E4860}" srcOrd="1" destOrd="0" parTransId="{FF677076-D729-430F-9EF1-58E65943BEA0}" sibTransId="{8D5D3920-700A-481E-9B3E-5EE806794A22}"/>
    <dgm:cxn modelId="{A45543B2-3482-4A74-8F73-E7AE98F6E5C1}" srcId="{3A8D25B2-BA49-4673-BB8A-DB2C8F52B7A2}" destId="{CAF4DA64-1104-4B53-8B8A-3A9283351BF4}" srcOrd="0" destOrd="0" parTransId="{95F84E6B-6CB3-48CC-B16D-3D05F78E11AB}" sibTransId="{6992A1D1-6277-4BB4-970E-2BD0847B9D45}"/>
    <dgm:cxn modelId="{99FA0DD5-AEA6-4992-A42B-07489BB34605}" type="presOf" srcId="{CAF4DA64-1104-4B53-8B8A-3A9283351BF4}" destId="{A4BF343F-DC51-4AE6-8A89-E96331716712}" srcOrd="0" destOrd="0" presId="urn:microsoft.com/office/officeart/2005/8/layout/vList6"/>
    <dgm:cxn modelId="{2C72F37F-A118-4E94-851D-18B9E6C5F508}" srcId="{511960F2-2D67-46E0-8F13-A9EF8F7098E0}" destId="{88F1D066-307E-44B5-82A9-9B078A91B9C4}" srcOrd="1" destOrd="0" parTransId="{5EFE2B51-2F7F-4732-8750-B87DAB58BBFE}" sibTransId="{563E30C1-E5F7-4882-ADCF-4D4C6529BEEF}"/>
    <dgm:cxn modelId="{33D3B40E-B8A0-43C5-B903-E1E749DBFAD9}" type="presOf" srcId="{53FA7092-6BCE-4C44-9609-D10CB324D07B}" destId="{465B1582-315B-4058-938A-CC9C19138B4B}" srcOrd="0" destOrd="0" presId="urn:microsoft.com/office/officeart/2005/8/layout/vList6"/>
    <dgm:cxn modelId="{200550DD-A219-4135-83B8-9F6EC744F1CE}" srcId="{511960F2-2D67-46E0-8F13-A9EF8F7098E0}" destId="{F051D28B-8F12-428B-8530-DB1397C8D4CF}" srcOrd="2" destOrd="0" parTransId="{D4813D41-7700-4B4E-88A0-A8E75ED31B03}" sibTransId="{02B61489-06D5-44ED-8997-DC7DB09F376D}"/>
    <dgm:cxn modelId="{CA55CDDA-EAA2-444C-AF11-0E6ABCED6F9E}" srcId="{511960F2-2D67-46E0-8F13-A9EF8F7098E0}" destId="{79430AAC-8CA4-4D1E-94F7-966BF14521D0}" srcOrd="3" destOrd="0" parTransId="{FC4EB2A7-B6EE-4553-9B92-2D9E76EA636A}" sibTransId="{D5221364-9D5B-47FD-BB4E-6E7E0F650379}"/>
    <dgm:cxn modelId="{01478DEC-3A2E-4687-904F-CF48932C8EA9}" type="presOf" srcId="{79430AAC-8CA4-4D1E-94F7-966BF14521D0}" destId="{4A0A7AA0-61F8-42A8-A614-26C298955195}" srcOrd="0" destOrd="3" presId="urn:microsoft.com/office/officeart/2005/8/layout/vList6"/>
    <dgm:cxn modelId="{5A615238-0630-447A-A30F-1597EE97760B}" type="presOf" srcId="{88F1D066-307E-44B5-82A9-9B078A91B9C4}" destId="{4A0A7AA0-61F8-42A8-A614-26C298955195}" srcOrd="0" destOrd="1" presId="urn:microsoft.com/office/officeart/2005/8/layout/vList6"/>
    <dgm:cxn modelId="{F4A68D30-E422-42E4-BC74-C3400FD046D2}" srcId="{511960F2-2D67-46E0-8F13-A9EF8F7098E0}" destId="{55610EB7-65F6-4269-AC49-E1F01ECA4AB1}" srcOrd="0" destOrd="0" parTransId="{18D13633-F271-4630-BB64-80F5F1A850D8}" sibTransId="{96FF9012-63E7-4F22-B6EF-8498EA42CC87}"/>
    <dgm:cxn modelId="{CE2BE0B8-EAA6-4FE6-897D-0FF832F4A0F4}" type="presOf" srcId="{3A8D25B2-BA49-4673-BB8A-DB2C8F52B7A2}" destId="{2A0F77E3-068D-4E55-B5BA-68CDC5C01D86}" srcOrd="0" destOrd="0" presId="urn:microsoft.com/office/officeart/2005/8/layout/vList6"/>
    <dgm:cxn modelId="{838FD702-CC04-4766-BB0E-D0F3B9122461}" type="presOf" srcId="{63C909C0-2F08-407E-8ECB-0F48589997A2}" destId="{465B1582-315B-4058-938A-CC9C19138B4B}" srcOrd="0" destOrd="2" presId="urn:microsoft.com/office/officeart/2005/8/layout/vList6"/>
    <dgm:cxn modelId="{508C3397-7613-4F16-AA72-8D359E6575F8}" srcId="{3A8D25B2-BA49-4673-BB8A-DB2C8F52B7A2}" destId="{511960F2-2D67-46E0-8F13-A9EF8F7098E0}" srcOrd="1" destOrd="0" parTransId="{F5C52232-C681-482A-82A2-C5252FC34EF1}" sibTransId="{EB565E97-9F20-49CC-BF30-7539125101F6}"/>
    <dgm:cxn modelId="{045D639F-0A64-4807-814F-08C2ABEA54A5}" srcId="{CAF4DA64-1104-4B53-8B8A-3A9283351BF4}" destId="{53FA7092-6BCE-4C44-9609-D10CB324D07B}" srcOrd="0" destOrd="0" parTransId="{8FE53546-7683-4246-BD41-1E037046250A}" sibTransId="{F684E3AD-AAF4-474E-B2F4-D6A869C99C67}"/>
    <dgm:cxn modelId="{6EDF2A1B-E617-4C77-B5D3-923446781DDB}" type="presParOf" srcId="{2A0F77E3-068D-4E55-B5BA-68CDC5C01D86}" destId="{8307199B-94CB-4547-B741-45D10536FDB5}" srcOrd="0" destOrd="0" presId="urn:microsoft.com/office/officeart/2005/8/layout/vList6"/>
    <dgm:cxn modelId="{501470ED-868B-48C9-B54B-9F3778B71D78}" type="presParOf" srcId="{8307199B-94CB-4547-B741-45D10536FDB5}" destId="{A4BF343F-DC51-4AE6-8A89-E96331716712}" srcOrd="0" destOrd="0" presId="urn:microsoft.com/office/officeart/2005/8/layout/vList6"/>
    <dgm:cxn modelId="{C77234D9-71C8-49A0-BA0C-7348AA3C470A}" type="presParOf" srcId="{8307199B-94CB-4547-B741-45D10536FDB5}" destId="{465B1582-315B-4058-938A-CC9C19138B4B}" srcOrd="1" destOrd="0" presId="urn:microsoft.com/office/officeart/2005/8/layout/vList6"/>
    <dgm:cxn modelId="{9007C920-D74A-4760-A12B-F3850C68A268}" type="presParOf" srcId="{2A0F77E3-068D-4E55-B5BA-68CDC5C01D86}" destId="{51A78885-9AFB-457F-A9B0-D07193551889}" srcOrd="1" destOrd="0" presId="urn:microsoft.com/office/officeart/2005/8/layout/vList6"/>
    <dgm:cxn modelId="{C71F867A-AEC1-4F29-BE4A-D54D8961174F}" type="presParOf" srcId="{2A0F77E3-068D-4E55-B5BA-68CDC5C01D86}" destId="{B320AB13-93EE-4E21-90C1-2560E38384F6}" srcOrd="2" destOrd="0" presId="urn:microsoft.com/office/officeart/2005/8/layout/vList6"/>
    <dgm:cxn modelId="{92DC0712-D2D3-4C0A-9869-9612B7DDED29}" type="presParOf" srcId="{B320AB13-93EE-4E21-90C1-2560E38384F6}" destId="{F3A6DDC1-F22B-4C6B-BC50-E2E81313BAF5}" srcOrd="0" destOrd="0" presId="urn:microsoft.com/office/officeart/2005/8/layout/vList6"/>
    <dgm:cxn modelId="{E1C19EE5-54DD-44E2-B231-247CA71EFA88}" type="presParOf" srcId="{B320AB13-93EE-4E21-90C1-2560E38384F6}" destId="{4A0A7AA0-61F8-42A8-A614-26C298955195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4765DFB-E41E-4FAE-A338-94BE51AEA643}">
      <dsp:nvSpPr>
        <dsp:cNvPr id="0" name=""/>
        <dsp:cNvSpPr/>
      </dsp:nvSpPr>
      <dsp:spPr>
        <a:xfrm>
          <a:off x="414" y="757086"/>
          <a:ext cx="1724183" cy="86209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700" kern="1200" dirty="0" smtClean="0"/>
            <a:t>besedilo neznanega izvora</a:t>
          </a:r>
          <a:endParaRPr lang="sl-SI" sz="1700" kern="1200" dirty="0"/>
        </a:p>
      </dsp:txBody>
      <dsp:txXfrm>
        <a:off x="414" y="757086"/>
        <a:ext cx="1724183" cy="862091"/>
      </dsp:txXfrm>
    </dsp:sp>
    <dsp:sp modelId="{B002BA04-DAA6-421A-9EE9-B0B5B059BA19}">
      <dsp:nvSpPr>
        <dsp:cNvPr id="0" name=""/>
        <dsp:cNvSpPr/>
      </dsp:nvSpPr>
      <dsp:spPr>
        <a:xfrm>
          <a:off x="1724598" y="1155480"/>
          <a:ext cx="689673" cy="65302"/>
        </a:xfrm>
        <a:custGeom>
          <a:avLst/>
          <a:gdLst/>
          <a:ahLst/>
          <a:cxnLst/>
          <a:rect l="0" t="0" r="0" b="0"/>
          <a:pathLst>
            <a:path>
              <a:moveTo>
                <a:pt x="0" y="32651"/>
              </a:moveTo>
              <a:lnTo>
                <a:pt x="689673" y="32651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l-SI" sz="500" kern="1200"/>
        </a:p>
      </dsp:txBody>
      <dsp:txXfrm>
        <a:off x="2052193" y="1170890"/>
        <a:ext cx="34483" cy="34483"/>
      </dsp:txXfrm>
    </dsp:sp>
    <dsp:sp modelId="{57D9B373-3BAF-4341-9599-499CE6ACB612}">
      <dsp:nvSpPr>
        <dsp:cNvPr id="0" name=""/>
        <dsp:cNvSpPr/>
      </dsp:nvSpPr>
      <dsp:spPr>
        <a:xfrm>
          <a:off x="2414272" y="757086"/>
          <a:ext cx="1724183" cy="86209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700" kern="1200" dirty="0" smtClean="0"/>
            <a:t>jezikoslovna analiza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700" kern="1200" dirty="0" smtClean="0"/>
            <a:t>statistična obdelava podatkov</a:t>
          </a:r>
          <a:endParaRPr lang="sl-SI" sz="1700" kern="1200" dirty="0"/>
        </a:p>
      </dsp:txBody>
      <dsp:txXfrm>
        <a:off x="2414272" y="757086"/>
        <a:ext cx="1724183" cy="862091"/>
      </dsp:txXfrm>
    </dsp:sp>
    <dsp:sp modelId="{7C32E5DD-3B54-4EE9-9A45-0FA7E084CEC2}">
      <dsp:nvSpPr>
        <dsp:cNvPr id="0" name=""/>
        <dsp:cNvSpPr/>
      </dsp:nvSpPr>
      <dsp:spPr>
        <a:xfrm rot="19457599">
          <a:off x="4058624" y="907629"/>
          <a:ext cx="849335" cy="65302"/>
        </a:xfrm>
        <a:custGeom>
          <a:avLst/>
          <a:gdLst/>
          <a:ahLst/>
          <a:cxnLst/>
          <a:rect l="0" t="0" r="0" b="0"/>
          <a:pathLst>
            <a:path>
              <a:moveTo>
                <a:pt x="0" y="32651"/>
              </a:moveTo>
              <a:lnTo>
                <a:pt x="849335" y="32651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l-SI" sz="500" kern="1200"/>
        </a:p>
      </dsp:txBody>
      <dsp:txXfrm rot="19457599">
        <a:off x="4462059" y="919047"/>
        <a:ext cx="42466" cy="42466"/>
      </dsp:txXfrm>
    </dsp:sp>
    <dsp:sp modelId="{F7004556-FC93-49DB-92E9-AA36C233D61D}">
      <dsp:nvSpPr>
        <dsp:cNvPr id="0" name=""/>
        <dsp:cNvSpPr/>
      </dsp:nvSpPr>
      <dsp:spPr>
        <a:xfrm>
          <a:off x="4828129" y="261383"/>
          <a:ext cx="1724183" cy="86209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700" kern="1200" dirty="0" smtClean="0"/>
            <a:t>najverjetnejši avtor</a:t>
          </a:r>
          <a:endParaRPr lang="sl-SI" sz="1700" kern="1200" dirty="0"/>
        </a:p>
      </dsp:txBody>
      <dsp:txXfrm>
        <a:off x="4828129" y="261383"/>
        <a:ext cx="1724183" cy="862091"/>
      </dsp:txXfrm>
    </dsp:sp>
    <dsp:sp modelId="{120B09C2-1ECA-4F02-B510-AE2AF24D5A97}">
      <dsp:nvSpPr>
        <dsp:cNvPr id="0" name=""/>
        <dsp:cNvSpPr/>
      </dsp:nvSpPr>
      <dsp:spPr>
        <a:xfrm rot="2142401">
          <a:off x="4058624" y="1403332"/>
          <a:ext cx="849335" cy="65302"/>
        </a:xfrm>
        <a:custGeom>
          <a:avLst/>
          <a:gdLst/>
          <a:ahLst/>
          <a:cxnLst/>
          <a:rect l="0" t="0" r="0" b="0"/>
          <a:pathLst>
            <a:path>
              <a:moveTo>
                <a:pt x="0" y="32651"/>
              </a:moveTo>
              <a:lnTo>
                <a:pt x="849335" y="32651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l-SI" sz="500" kern="1200"/>
        </a:p>
      </dsp:txBody>
      <dsp:txXfrm rot="2142401">
        <a:off x="4462059" y="1414750"/>
        <a:ext cx="42466" cy="42466"/>
      </dsp:txXfrm>
    </dsp:sp>
    <dsp:sp modelId="{0A0A8F19-A010-4811-A07B-35D164F64222}">
      <dsp:nvSpPr>
        <dsp:cNvPr id="0" name=""/>
        <dsp:cNvSpPr/>
      </dsp:nvSpPr>
      <dsp:spPr>
        <a:xfrm>
          <a:off x="4828129" y="1252788"/>
          <a:ext cx="1724183" cy="86209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700" kern="1200" dirty="0" smtClean="0"/>
            <a:t>osebni profil avtorja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700" kern="1200" dirty="0" smtClean="0"/>
            <a:t>(spol, starost, izobrazba, regija)</a:t>
          </a:r>
          <a:endParaRPr lang="sl-SI" sz="1700" kern="1200" dirty="0"/>
        </a:p>
      </dsp:txBody>
      <dsp:txXfrm>
        <a:off x="4828129" y="1252788"/>
        <a:ext cx="1724183" cy="86209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65B1582-315B-4058-938A-CC9C19138B4B}">
      <dsp:nvSpPr>
        <dsp:cNvPr id="0" name=""/>
        <dsp:cNvSpPr/>
      </dsp:nvSpPr>
      <dsp:spPr>
        <a:xfrm>
          <a:off x="2664288" y="529"/>
          <a:ext cx="4536504" cy="206437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1700" kern="1200" dirty="0" smtClean="0"/>
            <a:t>velike </a:t>
          </a:r>
          <a:r>
            <a:rPr lang="sl-SI" sz="1700" kern="1200" dirty="0" smtClean="0"/>
            <a:t>in dobro označene baze podatkov, evalvacija končnih </a:t>
          </a:r>
          <a:r>
            <a:rPr lang="sl-SI" sz="1700" kern="1200" dirty="0" smtClean="0"/>
            <a:t>modelov</a:t>
          </a:r>
          <a:endParaRPr lang="sl-SI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1700" kern="1200" dirty="0" smtClean="0"/>
            <a:t>e. g. (</a:t>
          </a:r>
          <a:r>
            <a:rPr lang="sl-SI" sz="1700" kern="1200" dirty="0" err="1" smtClean="0"/>
            <a:t>Diederich</a:t>
          </a:r>
          <a:r>
            <a:rPr lang="sl-SI" sz="1700" kern="1200" dirty="0" smtClean="0"/>
            <a:t> </a:t>
          </a:r>
          <a:r>
            <a:rPr lang="sl-SI" sz="1700" kern="1200" dirty="0" err="1" smtClean="0"/>
            <a:t>et</a:t>
          </a:r>
          <a:r>
            <a:rPr lang="sl-SI" sz="1700" kern="1200" dirty="0" smtClean="0"/>
            <a:t> </a:t>
          </a:r>
          <a:r>
            <a:rPr lang="sl-SI" sz="1700" kern="1200" dirty="0" err="1" smtClean="0"/>
            <a:t>al</a:t>
          </a:r>
          <a:r>
            <a:rPr lang="sl-SI" sz="1700" kern="1200" dirty="0" smtClean="0"/>
            <a:t> (2003)</a:t>
          </a:r>
          <a:endParaRPr lang="sl-SI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1700" kern="1200" dirty="0" smtClean="0"/>
            <a:t>učni korpus: 2 milijona </a:t>
          </a:r>
          <a:r>
            <a:rPr lang="sl-SI" sz="1700" kern="1200" dirty="0" err="1" smtClean="0"/>
            <a:t>pojavnic</a:t>
          </a:r>
          <a:r>
            <a:rPr lang="sl-SI" sz="1700" kern="1200" dirty="0" smtClean="0"/>
            <a:t>, 2652 </a:t>
          </a:r>
          <a:r>
            <a:rPr lang="sl-SI" sz="1700" kern="1200" dirty="0" smtClean="0"/>
            <a:t>dokumentov, </a:t>
          </a:r>
          <a:r>
            <a:rPr lang="sl-SI" sz="1700" kern="1200" dirty="0" smtClean="0"/>
            <a:t>samo besedila z več kot 200 besedami</a:t>
          </a:r>
          <a:endParaRPr lang="sl-SI" sz="1700" kern="1200" dirty="0"/>
        </a:p>
      </dsp:txBody>
      <dsp:txXfrm>
        <a:off x="2664288" y="529"/>
        <a:ext cx="4536504" cy="2064379"/>
      </dsp:txXfrm>
    </dsp:sp>
    <dsp:sp modelId="{A4BF343F-DC51-4AE6-8A89-E96331716712}">
      <dsp:nvSpPr>
        <dsp:cNvPr id="0" name=""/>
        <dsp:cNvSpPr/>
      </dsp:nvSpPr>
      <dsp:spPr>
        <a:xfrm>
          <a:off x="360047" y="265234"/>
          <a:ext cx="2304241" cy="1534969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1">
              <a:hueOff val="0"/>
              <a:satOff val="0"/>
              <a:lumOff val="0"/>
              <a:alphaOff val="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3000" kern="1200" dirty="0" smtClean="0"/>
            <a:t>računalništvo</a:t>
          </a:r>
          <a:endParaRPr lang="sl-SI" sz="3000" kern="1200" dirty="0"/>
        </a:p>
      </dsp:txBody>
      <dsp:txXfrm>
        <a:off x="360047" y="265234"/>
        <a:ext cx="2304241" cy="1534969"/>
      </dsp:txXfrm>
    </dsp:sp>
    <dsp:sp modelId="{4A0A7AA0-61F8-42A8-A614-26C298955195}">
      <dsp:nvSpPr>
        <dsp:cNvPr id="0" name=""/>
        <dsp:cNvSpPr/>
      </dsp:nvSpPr>
      <dsp:spPr>
        <a:xfrm>
          <a:off x="2592294" y="2271346"/>
          <a:ext cx="4536504" cy="206437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1700" kern="1200" dirty="0" smtClean="0"/>
            <a:t>kratka besedila brez možnosti analize primerljivega gradiva</a:t>
          </a:r>
          <a:endParaRPr lang="sl-SI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1700" kern="1200" dirty="0" smtClean="0"/>
            <a:t>e. g. T</a:t>
          </a:r>
          <a:r>
            <a:rPr lang="en-US" sz="1700" kern="1200" dirty="0" smtClean="0"/>
            <a:t>he Hodgson case</a:t>
          </a:r>
          <a:r>
            <a:rPr lang="sl-SI" sz="1700" kern="1200" dirty="0" smtClean="0"/>
            <a:t> (Grant 2012):</a:t>
          </a:r>
          <a:endParaRPr lang="sl-SI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1700" kern="1200" dirty="0" smtClean="0"/>
            <a:t>Jenny </a:t>
          </a:r>
          <a:r>
            <a:rPr lang="sl-SI" sz="1700" kern="1200" dirty="0" err="1" smtClean="0"/>
            <a:t>Nicholl</a:t>
          </a:r>
          <a:r>
            <a:rPr lang="sl-SI" sz="1700" kern="1200" dirty="0" smtClean="0"/>
            <a:t>: </a:t>
          </a:r>
          <a:r>
            <a:rPr lang="en-US" sz="1700" kern="1200" dirty="0" smtClean="0"/>
            <a:t>“my” and “myself” </a:t>
          </a:r>
          <a:endParaRPr lang="sl-SI" sz="1700" kern="1200" dirty="0" smtClean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1700" kern="1200" dirty="0" smtClean="0"/>
            <a:t>David </a:t>
          </a:r>
          <a:r>
            <a:rPr lang="sl-SI" sz="1700" kern="1200" dirty="0" err="1" smtClean="0"/>
            <a:t>Hodgson</a:t>
          </a:r>
          <a:r>
            <a:rPr lang="sl-SI" sz="1700" kern="1200" dirty="0" smtClean="0"/>
            <a:t> : </a:t>
          </a:r>
          <a:r>
            <a:rPr lang="en-US" sz="1700" kern="1200" dirty="0" smtClean="0"/>
            <a:t>“me” and “</a:t>
          </a:r>
          <a:r>
            <a:rPr lang="en-US" sz="1700" kern="1200" dirty="0" err="1" smtClean="0"/>
            <a:t>meself</a:t>
          </a:r>
          <a:r>
            <a:rPr lang="en-US" sz="1700" kern="1200" dirty="0" smtClean="0"/>
            <a:t>”</a:t>
          </a:r>
          <a:r>
            <a:rPr lang="sl-SI" sz="1700" kern="1200" dirty="0" smtClean="0"/>
            <a:t> </a:t>
          </a:r>
        </a:p>
      </dsp:txBody>
      <dsp:txXfrm>
        <a:off x="2592294" y="2271346"/>
        <a:ext cx="4536504" cy="2064379"/>
      </dsp:txXfrm>
    </dsp:sp>
    <dsp:sp modelId="{F3A6DDC1-F22B-4C6B-BC50-E2E81313BAF5}">
      <dsp:nvSpPr>
        <dsp:cNvPr id="0" name=""/>
        <dsp:cNvSpPr/>
      </dsp:nvSpPr>
      <dsp:spPr>
        <a:xfrm>
          <a:off x="432041" y="2520280"/>
          <a:ext cx="2160252" cy="1566513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1">
              <a:hueOff val="0"/>
              <a:satOff val="0"/>
              <a:lumOff val="0"/>
              <a:alphaOff val="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3000" kern="1200" dirty="0" err="1" smtClean="0"/>
            <a:t>forenzika</a:t>
          </a:r>
          <a:endParaRPr lang="sl-SI" sz="3000" kern="1200" dirty="0"/>
        </a:p>
      </dsp:txBody>
      <dsp:txXfrm>
        <a:off x="432041" y="2520280"/>
        <a:ext cx="2160252" cy="15665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8F7954-65D1-4399-AAD3-89FF233ECA90}" type="datetimeFigureOut">
              <a:rPr lang="sl-SI" smtClean="0"/>
              <a:pPr/>
              <a:t>16.4.2015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A399E-313B-4F31-877C-EDD7A638AA28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Vejica za pristavkom, pretekli deležnik</a:t>
            </a:r>
          </a:p>
          <a:p>
            <a:endParaRPr lang="sl-SI" dirty="0" smtClean="0"/>
          </a:p>
          <a:p>
            <a:r>
              <a:rPr lang="sl-SI" dirty="0" smtClean="0"/>
              <a:t>Moški, srednjih let, nižja</a:t>
            </a:r>
            <a:r>
              <a:rPr lang="sl-SI" baseline="0" dirty="0" smtClean="0"/>
              <a:t> izobrazba/32-letna mamica treh otrok z doktoratom s področja jezikoslovja</a:t>
            </a:r>
          </a:p>
          <a:p>
            <a:endParaRPr lang="sl-SI" baseline="0" dirty="0" smtClean="0"/>
          </a:p>
          <a:p>
            <a:r>
              <a:rPr lang="sl-SI" baseline="0" dirty="0" smtClean="0"/>
              <a:t>Na podlagi takih indicev je prezgodaj za sklepanje o avtorjevem profilu, zato se je treba najprej prikopati do znanja na podlagi besedil, pri katerih avtorji niso obremenjeni s prikrivanjem svoje identitete.</a:t>
            </a:r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8971BF-C059-4693-B17B-A9512122A3BB}" type="slidenum">
              <a:rPr lang="sl-SI" smtClean="0"/>
              <a:pPr/>
              <a:t>4</a:t>
            </a:fld>
            <a:endParaRPr lang="sl-S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l-SI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Pionirsko delo na področju ugotavljanja avtorstva glede na jezikovne lastnosti besedila je izvedel </a:t>
            </a:r>
            <a:r>
              <a:rPr lang="sl-SI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Mendenhall</a:t>
            </a:r>
            <a:endParaRPr lang="sl-SI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pl-PL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(1887), ko je na podlagi analize dolž</a:t>
            </a:r>
            <a:r>
              <a:rPr lang="sl-SI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ine</a:t>
            </a:r>
            <a:r>
              <a:rPr lang="sl-SI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besed ugotavljal razlike med različnimi jeziki in različni avtorji. Ugotovil je, da</a:t>
            </a:r>
          </a:p>
          <a:p>
            <a:r>
              <a:rPr lang="sv-SE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</a:t>
            </a:r>
            <a:r>
              <a:rPr lang="sl-SI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ž</a:t>
            </a:r>
            <a:r>
              <a:rPr lang="sv-SE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eta histograma Shakespearja in Marlowa</a:t>
            </a:r>
            <a:r>
              <a:rPr lang="sl-SI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skoraj identične lastnosti, kar je presunljivo </a:t>
            </a:r>
            <a:r>
              <a:rPr lang="pl-PL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razkritje, saj je Marlowe v nepojasnjenih okolišč</a:t>
            </a:r>
            <a:r>
              <a:rPr lang="sl-SI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inah</a:t>
            </a:r>
            <a:r>
              <a:rPr lang="sl-SI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umrl dva tedna pred objavo Shakespearjevih prvih del.</a:t>
            </a:r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AA399E-313B-4F31-877C-EDD7A638AA28}" type="slidenum">
              <a:rPr lang="sl-SI" smtClean="0"/>
              <a:pPr/>
              <a:t>8</a:t>
            </a:fld>
            <a:endParaRPr lang="sl-SI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Lastnosti, ki jih je mogoče </a:t>
            </a:r>
            <a:r>
              <a:rPr lang="sl-SI" dirty="0" smtClean="0"/>
              <a:t>definirati</a:t>
            </a:r>
            <a:r>
              <a:rPr lang="sl-SI" baseline="0" dirty="0" smtClean="0"/>
              <a:t> na podlagi</a:t>
            </a:r>
            <a:r>
              <a:rPr lang="sl-SI" dirty="0" smtClean="0"/>
              <a:t> vnaprej določenih </a:t>
            </a:r>
            <a:r>
              <a:rPr lang="sl-SI" baseline="0" dirty="0" smtClean="0"/>
              <a:t>kriterijev </a:t>
            </a:r>
            <a:r>
              <a:rPr lang="sl-SI" baseline="0" dirty="0" smtClean="0"/>
              <a:t>in </a:t>
            </a:r>
            <a:r>
              <a:rPr lang="sl-SI" dirty="0" smtClean="0"/>
              <a:t>predstaviti v obliki izračunane</a:t>
            </a:r>
            <a:r>
              <a:rPr lang="sl-SI" baseline="0" dirty="0" smtClean="0"/>
              <a:t> vrednosti</a:t>
            </a:r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AA399E-313B-4F31-877C-EDD7A638AA28}" type="slidenum">
              <a:rPr lang="sl-SI" smtClean="0"/>
              <a:pPr/>
              <a:t>12</a:t>
            </a:fld>
            <a:endParaRPr lang="sl-SI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Vidimo, da je anonimno</a:t>
            </a:r>
            <a:r>
              <a:rPr lang="sl-SI" baseline="0" dirty="0" smtClean="0"/>
              <a:t> besedilo zelo podobno po </a:t>
            </a:r>
            <a:r>
              <a:rPr lang="sl-SI" dirty="0" err="1" smtClean="0"/>
              <a:t>hapax</a:t>
            </a:r>
            <a:r>
              <a:rPr lang="sl-SI" dirty="0" smtClean="0"/>
              <a:t> (obe varianti),</a:t>
            </a:r>
            <a:r>
              <a:rPr lang="sl-SI" baseline="0" dirty="0" smtClean="0"/>
              <a:t> </a:t>
            </a:r>
            <a:r>
              <a:rPr lang="sl-SI" dirty="0" err="1" smtClean="0"/>
              <a:t>Brunet</a:t>
            </a:r>
            <a:r>
              <a:rPr lang="sl-SI" dirty="0" smtClean="0"/>
              <a:t>,</a:t>
            </a:r>
            <a:r>
              <a:rPr lang="sl-SI" baseline="0" dirty="0" smtClean="0"/>
              <a:t> </a:t>
            </a:r>
            <a:r>
              <a:rPr lang="sl-SI" dirty="0" smtClean="0"/>
              <a:t>delež </a:t>
            </a:r>
            <a:r>
              <a:rPr lang="sl-SI" dirty="0" err="1" smtClean="0"/>
              <a:t>razl</a:t>
            </a:r>
            <a:r>
              <a:rPr lang="sl-SI" dirty="0" smtClean="0"/>
              <a:t>. besed in delež </a:t>
            </a:r>
            <a:r>
              <a:rPr lang="sl-SI" dirty="0" err="1" smtClean="0"/>
              <a:t>razl</a:t>
            </a:r>
            <a:r>
              <a:rPr lang="sl-SI" dirty="0" smtClean="0"/>
              <a:t>. lem</a:t>
            </a:r>
            <a:br>
              <a:rPr lang="sl-SI" dirty="0" smtClean="0"/>
            </a:br>
            <a:r>
              <a:rPr lang="sl-SI" dirty="0" smtClean="0"/>
              <a:t>povprečna absolutna razlika</a:t>
            </a:r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B67A4-C19A-425D-A769-2B6EDD4729DE}" type="slidenum">
              <a:rPr lang="sl-SI" smtClean="0"/>
              <a:pPr/>
              <a:t>13</a:t>
            </a:fld>
            <a:endParaRPr lang="sl-SI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vrednost, ki</a:t>
            </a:r>
            <a:r>
              <a:rPr lang="sl-SI" baseline="0" dirty="0" smtClean="0"/>
              <a:t> jo dobimo, če želimo preveriti, kako zanesljivo neka </a:t>
            </a:r>
            <a:r>
              <a:rPr lang="sl-SI" baseline="0" dirty="0" err="1" smtClean="0"/>
              <a:t>značilka</a:t>
            </a:r>
            <a:r>
              <a:rPr lang="sl-SI" baseline="0" dirty="0" smtClean="0"/>
              <a:t> opazovano besedilo razlikuje od ostalih primerjanih besedil</a:t>
            </a:r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AA399E-313B-4F31-877C-EDD7A638AA28}" type="slidenum">
              <a:rPr lang="sl-SI" smtClean="0"/>
              <a:pPr/>
              <a:t>14</a:t>
            </a:fld>
            <a:endParaRPr lang="sl-SI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AA399E-313B-4F31-877C-EDD7A638AA28}" type="slidenum">
              <a:rPr lang="sl-SI" smtClean="0"/>
              <a:pPr/>
              <a:t>17</a:t>
            </a:fld>
            <a:endParaRPr lang="sl-SI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sl-SI" dirty="0" smtClean="0"/>
              <a:t>premajhen nabor besedil</a:t>
            </a:r>
            <a:r>
              <a:rPr lang="sl-SI" baseline="0" dirty="0" smtClean="0"/>
              <a:t> za evalvacijo</a:t>
            </a:r>
          </a:p>
          <a:p>
            <a:pPr>
              <a:buFontTx/>
              <a:buChar char="-"/>
            </a:pPr>
            <a:r>
              <a:rPr lang="sl-SI" baseline="0" dirty="0" smtClean="0"/>
              <a:t>ali je bil pravi avtor dejansko zajet v analizo</a:t>
            </a:r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AA399E-313B-4F31-877C-EDD7A638AA28}" type="slidenum">
              <a:rPr lang="sl-SI" smtClean="0"/>
              <a:pPr/>
              <a:t>19</a:t>
            </a:fld>
            <a:endParaRPr 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avokotni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jeni pravokotni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l-SI" smtClean="0"/>
              <a:t>Kliknite, če želite urediti slog podnaslova matrice</a:t>
            </a:r>
            <a:endParaRPr kumimoji="0" lang="en-US"/>
          </a:p>
        </p:txBody>
      </p:sp>
      <p:sp>
        <p:nvSpPr>
          <p:cNvPr id="28" name="Ograda datum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16.4.2015</a:t>
            </a:fld>
            <a:endParaRPr lang="sl-SI"/>
          </a:p>
        </p:txBody>
      </p:sp>
      <p:sp>
        <p:nvSpPr>
          <p:cNvPr id="17" name="Ograda no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29" name="Ograda številke diapozitiva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7" name="Pravokotni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otni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avokotni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16.4.2015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16.4.2015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16.4.2015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8" name="Ograda vsebine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kotni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jeni pravokotni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16.4.2015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sl-SI"/>
          </a:p>
        </p:txBody>
      </p:sp>
      <p:sp>
        <p:nvSpPr>
          <p:cNvPr id="7" name="Pravokotni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avokotni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avokotni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16.4.2015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9" name="Ograda vsebine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16.4.2015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1" name="Ograda vsebine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3" name="Ograda vsebine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16.4.2015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16.4.2015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otni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jeni pravokotni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16.4.2015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1" name="Ograda vsebine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16.4.2015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1" name="Pravokotni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otni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avokotni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otni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jeni pravokotni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grada naslova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13" name="Ograda besedila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14" name="Ograda datum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F845184-80ED-4EEE-94E2-90517B34E3EE}" type="datetimeFigureOut">
              <a:rPr lang="sl-SI" smtClean="0"/>
              <a:pPr/>
              <a:t>16.4.2015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l-SI"/>
          </a:p>
        </p:txBody>
      </p:sp>
      <p:sp>
        <p:nvSpPr>
          <p:cNvPr id="23" name="Ograda številke diapozitiva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ingenglish.com/members/text-analysis/help/readability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nl.ijs.si/isjt14/proceedings/isjt2014_23.pd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1.bp.blogspot.com/_okzuZPNhR8k/SXzWh6Pj21I/AAAAAAAAALI/Soyz9LlMUNs/s1600-h/Blog+Mendenhall.jp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187624" y="3861048"/>
            <a:ext cx="6400800" cy="1600200"/>
          </a:xfrm>
        </p:spPr>
        <p:txBody>
          <a:bodyPr>
            <a:normAutofit/>
          </a:bodyPr>
          <a:lstStyle/>
          <a:p>
            <a:pPr algn="r"/>
            <a:r>
              <a:rPr lang="sl-SI" dirty="0" smtClean="0"/>
              <a:t>Ana Zwitter Vitez</a:t>
            </a:r>
          </a:p>
          <a:p>
            <a:pPr algn="r"/>
            <a:r>
              <a:rPr lang="sl-SI" dirty="0" smtClean="0"/>
              <a:t>FHŠ UP/FF UL</a:t>
            </a:r>
          </a:p>
          <a:p>
            <a:pPr algn="r"/>
            <a:r>
              <a:rPr lang="sl-SI" dirty="0" err="1" smtClean="0"/>
              <a:t>ana.zwitter@guest.arnes.si</a:t>
            </a:r>
            <a:endParaRPr lang="sl-SI" dirty="0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l-SI" dirty="0" smtClean="0">
                <a:solidFill>
                  <a:schemeClr val="tx1"/>
                </a:solidFill>
              </a:rPr>
              <a:t>Ugotavljanje avtorstva besedil:</a:t>
            </a:r>
            <a:br>
              <a:rPr lang="sl-SI" dirty="0" smtClean="0">
                <a:solidFill>
                  <a:schemeClr val="tx1"/>
                </a:solidFill>
              </a:rPr>
            </a:br>
            <a:r>
              <a:rPr lang="sl-SI" sz="2700" dirty="0" smtClean="0">
                <a:solidFill>
                  <a:schemeClr val="tx1"/>
                </a:solidFill>
              </a:rPr>
              <a:t>od strojnega učenja do jezikovne </a:t>
            </a:r>
            <a:r>
              <a:rPr lang="sl-SI" sz="2700" dirty="0" err="1" smtClean="0">
                <a:solidFill>
                  <a:schemeClr val="tx1"/>
                </a:solidFill>
              </a:rPr>
              <a:t>forenzike</a:t>
            </a:r>
            <a:endParaRPr lang="sl-SI" sz="27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Hipoteza in zajem besedil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8064896" cy="1224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2400" dirty="0" smtClean="0"/>
              <a:t>Če </a:t>
            </a:r>
            <a:r>
              <a:rPr lang="sl-SI" sz="2400" dirty="0"/>
              <a:t>je avtor besedilo anonimno objavil na uradni spletni strani stranke, </a:t>
            </a:r>
            <a:r>
              <a:rPr lang="sl-SI" sz="2400" dirty="0" smtClean="0"/>
              <a:t>je verjetno na </a:t>
            </a:r>
            <a:r>
              <a:rPr lang="sl-SI" sz="2400" dirty="0"/>
              <a:t>isti spletni strani objavil še </a:t>
            </a:r>
            <a:r>
              <a:rPr lang="sl-SI" sz="2400" dirty="0" smtClean="0"/>
              <a:t>kakšno </a:t>
            </a:r>
            <a:r>
              <a:rPr lang="sl-SI" sz="2400" dirty="0"/>
              <a:t>besedilo pod </a:t>
            </a:r>
            <a:r>
              <a:rPr lang="sl-SI" sz="2400" dirty="0" smtClean="0"/>
              <a:t>drugim/pravim </a:t>
            </a:r>
            <a:r>
              <a:rPr lang="sl-SI" sz="2400" dirty="0"/>
              <a:t>imenom</a:t>
            </a:r>
            <a:r>
              <a:rPr lang="sl-SI" sz="2400" dirty="0" smtClean="0"/>
              <a:t>.</a:t>
            </a:r>
          </a:p>
        </p:txBody>
      </p:sp>
      <p:sp>
        <p:nvSpPr>
          <p:cNvPr id="5" name="PoljeZBesedilom 4"/>
          <p:cNvSpPr txBox="1"/>
          <p:nvPr/>
        </p:nvSpPr>
        <p:spPr>
          <a:xfrm>
            <a:off x="467544" y="2996952"/>
            <a:ext cx="753507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sl-SI" sz="2400" dirty="0" smtClean="0"/>
              <a:t>Kriterij za zajem</a:t>
            </a:r>
          </a:p>
          <a:p>
            <a:r>
              <a:rPr lang="sl-SI" sz="2400" dirty="0" smtClean="0"/>
              <a:t>- tri mesece pred in tri mesece po objavi spornega besedila</a:t>
            </a:r>
          </a:p>
          <a:p>
            <a:pPr>
              <a:buNone/>
            </a:pPr>
            <a:endParaRPr lang="sl-SI" sz="2400" dirty="0" smtClean="0"/>
          </a:p>
          <a:p>
            <a:pPr>
              <a:buNone/>
            </a:pPr>
            <a:r>
              <a:rPr lang="sl-SI" sz="2400" dirty="0" smtClean="0"/>
              <a:t>Korpus</a:t>
            </a:r>
          </a:p>
          <a:p>
            <a:pPr>
              <a:buNone/>
            </a:pPr>
            <a:r>
              <a:rPr lang="sl-SI" sz="2400" dirty="0" smtClean="0"/>
              <a:t>- 75 besedil 21 avtorjev</a:t>
            </a:r>
          </a:p>
          <a:p>
            <a:pPr>
              <a:buNone/>
            </a:pPr>
            <a:r>
              <a:rPr lang="sl-SI" sz="2400" dirty="0" smtClean="0"/>
              <a:t>- 55.000 </a:t>
            </a:r>
            <a:r>
              <a:rPr lang="sl-SI" sz="2400" dirty="0" err="1" smtClean="0"/>
              <a:t>pojavnic</a:t>
            </a:r>
            <a:r>
              <a:rPr lang="sl-SI" sz="2400" dirty="0" smtClean="0"/>
              <a:t> (650 do 9000 </a:t>
            </a:r>
            <a:r>
              <a:rPr lang="sl-SI" sz="2400" dirty="0" err="1" smtClean="0"/>
              <a:t>pojavnic</a:t>
            </a:r>
            <a:r>
              <a:rPr lang="sl-SI" sz="2400" dirty="0" smtClean="0"/>
              <a:t> na avtorja).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xmlns="" val="32304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Priprava besedil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827584" y="1700808"/>
            <a:ext cx="7715200" cy="1693168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sl-SI" dirty="0" smtClean="0"/>
              <a:t>pretvorba v format .</a:t>
            </a:r>
            <a:r>
              <a:rPr lang="sl-SI" dirty="0" err="1" smtClean="0"/>
              <a:t>txt</a:t>
            </a:r>
            <a:r>
              <a:rPr lang="sl-SI" dirty="0" smtClean="0"/>
              <a:t>,</a:t>
            </a:r>
          </a:p>
          <a:p>
            <a:pPr lvl="0">
              <a:buNone/>
            </a:pPr>
            <a:r>
              <a:rPr lang="sl-SI" dirty="0" err="1" smtClean="0"/>
              <a:t>anonimizacija</a:t>
            </a:r>
            <a:r>
              <a:rPr lang="sl-SI" dirty="0" smtClean="0"/>
              <a:t> besedil in tvorjenje glav dokumentov</a:t>
            </a:r>
          </a:p>
          <a:p>
            <a:pPr lvl="0">
              <a:buNone/>
            </a:pPr>
            <a:r>
              <a:rPr lang="sl-SI" dirty="0" smtClean="0"/>
              <a:t>oblikoslovno označevanje (Grčar idr. 2012)</a:t>
            </a:r>
          </a:p>
          <a:p>
            <a:pPr lvl="0">
              <a:buNone/>
            </a:pPr>
            <a:endParaRPr lang="sl-SI" dirty="0" smtClean="0"/>
          </a:p>
          <a:p>
            <a:pPr lvl="0">
              <a:buNone/>
            </a:pPr>
            <a:endParaRPr lang="sl-SI" dirty="0" smtClean="0"/>
          </a:p>
          <a:p>
            <a:endParaRPr lang="sl-SI" dirty="0" smtClean="0"/>
          </a:p>
        </p:txBody>
      </p:sp>
      <p:pic>
        <p:nvPicPr>
          <p:cNvPr id="4" name="Slika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429000"/>
            <a:ext cx="8352928" cy="208823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Izračun </a:t>
            </a:r>
            <a:r>
              <a:rPr lang="sl-SI" dirty="0" err="1" smtClean="0"/>
              <a:t>značilk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sl-SI" dirty="0" smtClean="0"/>
              <a:t>Leksikalne </a:t>
            </a:r>
            <a:r>
              <a:rPr lang="sl-SI" dirty="0" err="1" smtClean="0"/>
              <a:t>značilke</a:t>
            </a:r>
            <a:r>
              <a:rPr lang="sl-SI" dirty="0" smtClean="0"/>
              <a:t>:</a:t>
            </a:r>
          </a:p>
          <a:p>
            <a:pPr lvl="0">
              <a:buNone/>
            </a:pPr>
            <a:r>
              <a:rPr lang="sl-SI" dirty="0" smtClean="0"/>
              <a:t>- raznolikost besedišča (</a:t>
            </a:r>
            <a:r>
              <a:rPr lang="sl-SI" i="1" dirty="0" err="1" smtClean="0"/>
              <a:t>lexical</a:t>
            </a:r>
            <a:r>
              <a:rPr lang="sl-SI" i="1" dirty="0" smtClean="0"/>
              <a:t> </a:t>
            </a:r>
            <a:r>
              <a:rPr lang="sl-SI" i="1" dirty="0" err="1" smtClean="0"/>
              <a:t>density</a:t>
            </a:r>
            <a:r>
              <a:rPr lang="sl-SI" dirty="0" smtClean="0"/>
              <a:t>)</a:t>
            </a:r>
          </a:p>
          <a:p>
            <a:pPr lvl="0">
              <a:buNone/>
            </a:pPr>
            <a:r>
              <a:rPr lang="sl-SI" dirty="0" smtClean="0"/>
              <a:t>- </a:t>
            </a:r>
            <a:r>
              <a:rPr lang="sl-SI" dirty="0" err="1" smtClean="0"/>
              <a:t>Brunetova</a:t>
            </a:r>
            <a:r>
              <a:rPr lang="sl-SI" dirty="0" smtClean="0"/>
              <a:t> formula (</a:t>
            </a:r>
            <a:r>
              <a:rPr lang="sl-SI" dirty="0" err="1" smtClean="0"/>
              <a:t>Brunet</a:t>
            </a:r>
            <a:r>
              <a:rPr lang="sl-SI" dirty="0" smtClean="0"/>
              <a:t> 1988)</a:t>
            </a:r>
          </a:p>
          <a:p>
            <a:pPr lvl="0">
              <a:buNone/>
            </a:pPr>
            <a:r>
              <a:rPr lang="sl-SI" dirty="0" smtClean="0"/>
              <a:t>- </a:t>
            </a:r>
            <a:r>
              <a:rPr lang="sl-SI" dirty="0" err="1" smtClean="0"/>
              <a:t>hapax</a:t>
            </a:r>
            <a:r>
              <a:rPr lang="sl-SI" dirty="0" smtClean="0"/>
              <a:t> </a:t>
            </a:r>
            <a:r>
              <a:rPr lang="sl-SI" dirty="0" err="1" smtClean="0"/>
              <a:t>legomena</a:t>
            </a:r>
            <a:r>
              <a:rPr lang="sl-SI" dirty="0" smtClean="0"/>
              <a:t> (Holmes 1992)</a:t>
            </a:r>
          </a:p>
          <a:p>
            <a:pPr lvl="0">
              <a:buNone/>
            </a:pPr>
            <a:r>
              <a:rPr lang="sl-SI" dirty="0" smtClean="0"/>
              <a:t>- </a:t>
            </a:r>
            <a:r>
              <a:rPr lang="sl-SI" dirty="0" err="1" smtClean="0"/>
              <a:t>Honoréjeva</a:t>
            </a:r>
            <a:r>
              <a:rPr lang="sl-SI" dirty="0" smtClean="0"/>
              <a:t> statistika (</a:t>
            </a:r>
            <a:r>
              <a:rPr lang="sl-SI" dirty="0" err="1" smtClean="0"/>
              <a:t>Honoré</a:t>
            </a:r>
            <a:r>
              <a:rPr lang="sl-SI" dirty="0" smtClean="0"/>
              <a:t> 1979)</a:t>
            </a:r>
          </a:p>
          <a:p>
            <a:pPr>
              <a:buNone/>
            </a:pPr>
            <a:endParaRPr lang="sl-SI" dirty="0" smtClean="0"/>
          </a:p>
          <a:p>
            <a:pPr>
              <a:buNone/>
            </a:pPr>
            <a:r>
              <a:rPr lang="sl-SI" dirty="0" err="1" smtClean="0"/>
              <a:t>Berljivostne</a:t>
            </a:r>
            <a:r>
              <a:rPr lang="sl-SI" dirty="0" smtClean="0"/>
              <a:t> </a:t>
            </a:r>
            <a:r>
              <a:rPr lang="sl-SI" dirty="0" err="1" smtClean="0"/>
              <a:t>značilke</a:t>
            </a:r>
            <a:r>
              <a:rPr lang="sl-SI" dirty="0" smtClean="0"/>
              <a:t>:</a:t>
            </a:r>
          </a:p>
          <a:p>
            <a:pPr lvl="0">
              <a:buNone/>
            </a:pPr>
            <a:r>
              <a:rPr lang="sl-SI" dirty="0" smtClean="0"/>
              <a:t>- </a:t>
            </a:r>
            <a:r>
              <a:rPr lang="sl-SI" dirty="0" err="1" smtClean="0"/>
              <a:t>Flesh</a:t>
            </a:r>
            <a:r>
              <a:rPr lang="sl-SI" dirty="0" smtClean="0"/>
              <a:t>-</a:t>
            </a:r>
            <a:r>
              <a:rPr lang="sl-SI" dirty="0" err="1" smtClean="0"/>
              <a:t>Kincaid</a:t>
            </a:r>
            <a:endParaRPr lang="sl-SI" dirty="0" smtClean="0"/>
          </a:p>
          <a:p>
            <a:pPr lvl="0">
              <a:buNone/>
            </a:pPr>
            <a:r>
              <a:rPr lang="sl-SI" dirty="0" smtClean="0"/>
              <a:t>- Coleman-</a:t>
            </a:r>
            <a:r>
              <a:rPr lang="sl-SI" dirty="0" err="1" smtClean="0"/>
              <a:t>Liau</a:t>
            </a:r>
            <a:endParaRPr lang="sl-SI" dirty="0" smtClean="0"/>
          </a:p>
          <a:p>
            <a:pPr lvl="0">
              <a:buNone/>
            </a:pPr>
            <a:r>
              <a:rPr lang="sl-SI" dirty="0" smtClean="0"/>
              <a:t>- </a:t>
            </a:r>
            <a:r>
              <a:rPr lang="sl-SI" dirty="0" err="1" smtClean="0"/>
              <a:t>Automated</a:t>
            </a:r>
            <a:r>
              <a:rPr lang="sl-SI" dirty="0" smtClean="0"/>
              <a:t> </a:t>
            </a:r>
            <a:r>
              <a:rPr lang="sl-SI" dirty="0" err="1" smtClean="0"/>
              <a:t>Readability</a:t>
            </a:r>
            <a:r>
              <a:rPr lang="sl-SI" dirty="0" smtClean="0"/>
              <a:t> </a:t>
            </a:r>
            <a:r>
              <a:rPr lang="sl-SI" dirty="0" err="1" smtClean="0"/>
              <a:t>Index</a:t>
            </a:r>
            <a:endParaRPr lang="sl-SI" dirty="0" smtClean="0"/>
          </a:p>
          <a:p>
            <a:pPr lvl="0">
              <a:buNone/>
            </a:pPr>
            <a:r>
              <a:rPr lang="sl-SI" dirty="0" smtClean="0"/>
              <a:t>- </a:t>
            </a:r>
            <a:r>
              <a:rPr lang="sl-SI" dirty="0" err="1" smtClean="0"/>
              <a:t>Gunning</a:t>
            </a:r>
            <a:r>
              <a:rPr lang="sl-SI" dirty="0" smtClean="0"/>
              <a:t> </a:t>
            </a:r>
            <a:r>
              <a:rPr lang="sl-SI" dirty="0" err="1" smtClean="0"/>
              <a:t>Fog</a:t>
            </a:r>
            <a:endParaRPr lang="sl-SI" dirty="0" smtClean="0"/>
          </a:p>
          <a:p>
            <a:pPr lvl="0">
              <a:buNone/>
            </a:pPr>
            <a:endParaRPr lang="sl-SI" dirty="0" smtClean="0"/>
          </a:p>
          <a:p>
            <a:pPr lvl="0">
              <a:buNone/>
            </a:pPr>
            <a:r>
              <a:rPr lang="sl-SI" sz="2400" dirty="0" smtClean="0">
                <a:hlinkClick r:id="rId3"/>
              </a:rPr>
              <a:t>http://www.usingenglish.com/members/text-analysis/help/readability.html</a:t>
            </a:r>
          </a:p>
          <a:p>
            <a:pPr lvl="0">
              <a:buNone/>
            </a:pPr>
            <a:r>
              <a:rPr lang="sl-SI" sz="2400" dirty="0" smtClean="0">
                <a:hlinkClick r:id="rId4"/>
              </a:rPr>
              <a:t>http://nl.ijs.si/isjt14/proceedings/isjt2014_23.pdf</a:t>
            </a:r>
            <a:endParaRPr lang="sl-SI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Rezultati analize</a:t>
            </a:r>
            <a:endParaRPr lang="sl-SI" dirty="0"/>
          </a:p>
        </p:txBody>
      </p:sp>
      <p:pic>
        <p:nvPicPr>
          <p:cNvPr id="1026" name="Picture 2" descr="C:\Users\Ana\Documents\Desktop\Ana\Hp 2011_04\my documents\clanki\JT\trenirke\Majer_leksikalne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683568" y="1444203"/>
            <a:ext cx="7789994" cy="4937125"/>
          </a:xfrm>
          <a:prstGeom prst="rect">
            <a:avLst/>
          </a:prstGeom>
          <a:noFill/>
        </p:spPr>
      </p:pic>
      <p:sp>
        <p:nvSpPr>
          <p:cNvPr id="5" name="Pravokotnik 4"/>
          <p:cNvSpPr/>
          <p:nvPr/>
        </p:nvSpPr>
        <p:spPr>
          <a:xfrm>
            <a:off x="4788024" y="1844824"/>
            <a:ext cx="720080" cy="33833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6" name="Pravokotnik 5"/>
          <p:cNvSpPr/>
          <p:nvPr/>
        </p:nvSpPr>
        <p:spPr>
          <a:xfrm>
            <a:off x="7308304" y="1844824"/>
            <a:ext cx="792088" cy="33833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8" name="Pravokotnik 7"/>
          <p:cNvSpPr/>
          <p:nvPr/>
        </p:nvSpPr>
        <p:spPr>
          <a:xfrm>
            <a:off x="5580112" y="1844824"/>
            <a:ext cx="720080" cy="33833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9" name="Pravokotnik 8"/>
          <p:cNvSpPr/>
          <p:nvPr/>
        </p:nvSpPr>
        <p:spPr>
          <a:xfrm>
            <a:off x="611560" y="1268760"/>
            <a:ext cx="2664296" cy="2663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1" name="Pravokotnik 10"/>
          <p:cNvSpPr/>
          <p:nvPr/>
        </p:nvSpPr>
        <p:spPr>
          <a:xfrm>
            <a:off x="1403648" y="1844824"/>
            <a:ext cx="720080" cy="33833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2" name="Pravokotnik 11"/>
          <p:cNvSpPr/>
          <p:nvPr/>
        </p:nvSpPr>
        <p:spPr>
          <a:xfrm>
            <a:off x="3995936" y="1844824"/>
            <a:ext cx="720080" cy="33833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11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Razlikovalna moč </a:t>
            </a:r>
            <a:r>
              <a:rPr lang="sl-SI" dirty="0" err="1" smtClean="0"/>
              <a:t>značilk</a:t>
            </a:r>
            <a:endParaRPr lang="sl-SI" dirty="0"/>
          </a:p>
        </p:txBody>
      </p:sp>
      <p:pic>
        <p:nvPicPr>
          <p:cNvPr id="1028" name="Picture 4" descr="C:\Users\Ana\Documents\Desktop\Ana\Hp 2011_04\my documents\clanki\JT\trenirke\Razlikovalna_moč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412776"/>
            <a:ext cx="3810330" cy="4191363"/>
          </a:xfrm>
          <a:prstGeom prst="rect">
            <a:avLst/>
          </a:prstGeom>
          <a:noFill/>
        </p:spPr>
      </p:pic>
      <p:sp>
        <p:nvSpPr>
          <p:cNvPr id="9" name="Pravokotnik 8"/>
          <p:cNvSpPr/>
          <p:nvPr/>
        </p:nvSpPr>
        <p:spPr>
          <a:xfrm>
            <a:off x="971600" y="2132856"/>
            <a:ext cx="3240360" cy="20882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na\Documents\Desktop\Ana\Hp 2011_06\Ana\OPA\vsebina\diseminacija\Majer_HS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124744"/>
            <a:ext cx="6779398" cy="4572000"/>
          </a:xfrm>
          <a:prstGeom prst="rect">
            <a:avLst/>
          </a:prstGeom>
          <a:noFill/>
        </p:spPr>
      </p:pic>
      <p:sp>
        <p:nvSpPr>
          <p:cNvPr id="5" name="Pravokotnik 4"/>
          <p:cNvSpPr/>
          <p:nvPr/>
        </p:nvSpPr>
        <p:spPr>
          <a:xfrm>
            <a:off x="2627784" y="2060848"/>
            <a:ext cx="792088" cy="2880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6" name="Pravokotnik 5"/>
          <p:cNvSpPr/>
          <p:nvPr/>
        </p:nvSpPr>
        <p:spPr>
          <a:xfrm>
            <a:off x="5364088" y="2636912"/>
            <a:ext cx="864096" cy="2880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Razlikovalna moč </a:t>
            </a:r>
            <a:r>
              <a:rPr lang="sl-SI" dirty="0" err="1" smtClean="0"/>
              <a:t>značilk</a:t>
            </a:r>
            <a:endParaRPr lang="sl-SI" dirty="0"/>
          </a:p>
        </p:txBody>
      </p:sp>
      <p:pic>
        <p:nvPicPr>
          <p:cNvPr id="2050" name="Picture 2" descr="C:\Users\Ana\Documents\Desktop\Ana\Hp 2011_06\Ana\OPA\vsebina\diseminacija\Avtor N_H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412776"/>
            <a:ext cx="3482219" cy="5125514"/>
          </a:xfrm>
          <a:prstGeom prst="rect">
            <a:avLst/>
          </a:prstGeom>
          <a:noFill/>
        </p:spPr>
      </p:pic>
      <p:sp>
        <p:nvSpPr>
          <p:cNvPr id="5" name="Pravokotnik 4"/>
          <p:cNvSpPr/>
          <p:nvPr/>
        </p:nvSpPr>
        <p:spPr>
          <a:xfrm>
            <a:off x="1259632" y="2924944"/>
            <a:ext cx="2664296" cy="2880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6" name="Pravokotnik 5"/>
          <p:cNvSpPr/>
          <p:nvPr/>
        </p:nvSpPr>
        <p:spPr>
          <a:xfrm>
            <a:off x="1259632" y="6093296"/>
            <a:ext cx="2664296" cy="2880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Podobnost avtorjev z anonimnim besedilom</a:t>
            </a:r>
            <a:endParaRPr lang="sl-SI" dirty="0"/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sz="quarter" idx="1"/>
          </p:nvPr>
        </p:nvGraphicFramePr>
        <p:xfrm>
          <a:off x="539552" y="2132856"/>
          <a:ext cx="7067128" cy="2481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PoljeZBesedilom 4"/>
          <p:cNvSpPr txBox="1"/>
          <p:nvPr/>
        </p:nvSpPr>
        <p:spPr>
          <a:xfrm>
            <a:off x="683568" y="4581128"/>
            <a:ext cx="7451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Avtorji z najmanjšo povprečno absolutno razliko glede na anonimno besedilo.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Omejitve raziskave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smtClean="0"/>
              <a:t>k</a:t>
            </a:r>
            <a:r>
              <a:rPr lang="sl-SI" dirty="0" smtClean="0"/>
              <a:t>rižn</a:t>
            </a:r>
            <a:r>
              <a:rPr lang="sl-SI" dirty="0" smtClean="0"/>
              <a:t>o preverjanje</a:t>
            </a:r>
            <a:endParaRPr lang="sl-SI" dirty="0" smtClean="0"/>
          </a:p>
          <a:p>
            <a:r>
              <a:rPr lang="sl-SI" dirty="0" smtClean="0"/>
              <a:t>prisotnost dejanskega avtorja besedila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Odprta vprašanja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smtClean="0"/>
              <a:t>zanesljivost rezultatov</a:t>
            </a:r>
          </a:p>
          <a:p>
            <a:r>
              <a:rPr lang="sl-SI" dirty="0" smtClean="0"/>
              <a:t>dolžnosti raziskovalca</a:t>
            </a:r>
          </a:p>
          <a:p>
            <a:r>
              <a:rPr lang="sl-SI" dirty="0" smtClean="0"/>
              <a:t>družbene posledice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l-SI" dirty="0" smtClean="0"/>
          </a:p>
          <a:p>
            <a:r>
              <a:rPr lang="sl-SI" dirty="0" smtClean="0"/>
              <a:t>jezikovna </a:t>
            </a:r>
            <a:r>
              <a:rPr lang="sl-SI" dirty="0" err="1" smtClean="0"/>
              <a:t>forenzika</a:t>
            </a:r>
            <a:r>
              <a:rPr lang="sl-SI" dirty="0" smtClean="0"/>
              <a:t>/ugotavljanje avtorstva besedil</a:t>
            </a:r>
          </a:p>
          <a:p>
            <a:r>
              <a:rPr lang="sl-SI" dirty="0" smtClean="0"/>
              <a:t>področja </a:t>
            </a:r>
            <a:r>
              <a:rPr lang="sl-SI" dirty="0" smtClean="0"/>
              <a:t>uporabe in metode dela</a:t>
            </a:r>
            <a:endParaRPr lang="sl-SI" dirty="0" smtClean="0"/>
          </a:p>
          <a:p>
            <a:r>
              <a:rPr lang="sl-SI" dirty="0" smtClean="0"/>
              <a:t>študija primera:</a:t>
            </a:r>
          </a:p>
          <a:p>
            <a:pPr lvl="2"/>
            <a:r>
              <a:rPr lang="sl-SI" dirty="0" smtClean="0"/>
              <a:t>hipoteza, metodologija, rezultati</a:t>
            </a:r>
          </a:p>
          <a:p>
            <a:r>
              <a:rPr lang="sl-SI" dirty="0" smtClean="0"/>
              <a:t>družbene posledice raziskave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187624" y="3861048"/>
            <a:ext cx="6400800" cy="1600200"/>
          </a:xfrm>
        </p:spPr>
        <p:txBody>
          <a:bodyPr>
            <a:normAutofit/>
          </a:bodyPr>
          <a:lstStyle/>
          <a:p>
            <a:pPr algn="r"/>
            <a:r>
              <a:rPr lang="sl-SI" dirty="0" smtClean="0"/>
              <a:t>Ana Zwitter Vitez</a:t>
            </a:r>
          </a:p>
          <a:p>
            <a:pPr algn="r"/>
            <a:r>
              <a:rPr lang="sl-SI" dirty="0" smtClean="0"/>
              <a:t>FHŠ UP/FF UL</a:t>
            </a:r>
          </a:p>
          <a:p>
            <a:pPr algn="r"/>
            <a:r>
              <a:rPr lang="sl-SI" dirty="0" err="1" smtClean="0"/>
              <a:t>ana.zwitter@guest.arnes.si</a:t>
            </a:r>
            <a:endParaRPr lang="sl-SI" dirty="0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l-SI" dirty="0" smtClean="0">
                <a:solidFill>
                  <a:schemeClr val="tx1"/>
                </a:solidFill>
              </a:rPr>
              <a:t>Ugotavljanje avtorstva besedil:</a:t>
            </a:r>
            <a:br>
              <a:rPr lang="sl-SI" dirty="0" smtClean="0">
                <a:solidFill>
                  <a:schemeClr val="tx1"/>
                </a:solidFill>
              </a:rPr>
            </a:br>
            <a:r>
              <a:rPr lang="sl-SI" sz="2200" dirty="0" smtClean="0">
                <a:solidFill>
                  <a:schemeClr val="tx1"/>
                </a:solidFill>
              </a:rPr>
              <a:t>od strojnega učenja do jezikovne </a:t>
            </a:r>
            <a:r>
              <a:rPr lang="sl-SI" sz="2200" dirty="0" err="1" smtClean="0">
                <a:solidFill>
                  <a:schemeClr val="tx1"/>
                </a:solidFill>
              </a:rPr>
              <a:t>forenzike</a:t>
            </a:r>
            <a:endParaRPr lang="sl-SI" sz="2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Jezikovna </a:t>
            </a:r>
            <a:r>
              <a:rPr lang="sl-SI" dirty="0" err="1" smtClean="0"/>
              <a:t>forenzika</a:t>
            </a:r>
            <a:endParaRPr lang="sl-SI" dirty="0"/>
          </a:p>
        </p:txBody>
      </p:sp>
      <p:pic>
        <p:nvPicPr>
          <p:cNvPr id="4" name="Picture 1" descr="http://www.mladina.si/mladina/201145/img/diareja_2011_45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204864"/>
            <a:ext cx="5334000" cy="2308860"/>
          </a:xfrm>
          <a:prstGeom prst="rect">
            <a:avLst/>
          </a:prstGeom>
          <a:noFill/>
        </p:spPr>
      </p:pic>
      <p:sp>
        <p:nvSpPr>
          <p:cNvPr id="5" name="PoljeZBesedilom 4"/>
          <p:cNvSpPr txBox="1"/>
          <p:nvPr/>
        </p:nvSpPr>
        <p:spPr>
          <a:xfrm>
            <a:off x="971600" y="1556792"/>
            <a:ext cx="48245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dirty="0" smtClean="0"/>
              <a:t>1. nesporazum:</a:t>
            </a:r>
            <a:endParaRPr lang="sl-SI" sz="2000" dirty="0"/>
          </a:p>
        </p:txBody>
      </p:sp>
      <p:sp>
        <p:nvSpPr>
          <p:cNvPr id="6" name="Pravokotnik 5"/>
          <p:cNvSpPr/>
          <p:nvPr/>
        </p:nvSpPr>
        <p:spPr>
          <a:xfrm>
            <a:off x="1115616" y="4797152"/>
            <a:ext cx="64087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dirty="0" smtClean="0"/>
              <a:t>- razumevanje uradnih besedil (razsodbe, odločbe, oporoke)</a:t>
            </a:r>
            <a:endParaRPr lang="en-US" dirty="0" smtClean="0"/>
          </a:p>
          <a:p>
            <a:pPr>
              <a:buFontTx/>
              <a:buChar char="-"/>
            </a:pPr>
            <a:r>
              <a:rPr lang="sl-SI" dirty="0" smtClean="0"/>
              <a:t> jezikovna raba pri sodnih procesih (zaslišanja, policijski zapisniki)</a:t>
            </a:r>
          </a:p>
          <a:p>
            <a:r>
              <a:rPr lang="sl-SI" dirty="0" smtClean="0"/>
              <a:t>- jezikovni dokazi v forenzičnem kontekstu (ugotavljanje avtorstva besedil: anonimna besedila, poslovilna pisma)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Ugotavljanje avtorstva besedil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971600" y="1447800"/>
            <a:ext cx="7715200" cy="4690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l-SI" sz="1800" dirty="0" smtClean="0"/>
              <a:t>2. nesporazum:</a:t>
            </a:r>
          </a:p>
        </p:txBody>
      </p:sp>
      <p:pic>
        <p:nvPicPr>
          <p:cNvPr id="1026" name="Picture 2" descr="C:\Users\Ana\Documents\Desktop\Ana\Hp 2011_06\Ana\OPA\vsebina\diseminacija\grozpism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988840"/>
            <a:ext cx="8687269" cy="2772197"/>
          </a:xfrm>
          <a:prstGeom prst="rect">
            <a:avLst/>
          </a:prstGeom>
          <a:noFill/>
        </p:spPr>
      </p:pic>
      <p:sp>
        <p:nvSpPr>
          <p:cNvPr id="11" name="Pravokotnik 10"/>
          <p:cNvSpPr/>
          <p:nvPr/>
        </p:nvSpPr>
        <p:spPr>
          <a:xfrm>
            <a:off x="2051720" y="1988840"/>
            <a:ext cx="144016" cy="36004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3" name="Pravokotnik 12"/>
          <p:cNvSpPr/>
          <p:nvPr/>
        </p:nvSpPr>
        <p:spPr>
          <a:xfrm>
            <a:off x="4139952" y="2276872"/>
            <a:ext cx="1368152" cy="29641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4" name="Pravokotnik 13"/>
          <p:cNvSpPr/>
          <p:nvPr/>
        </p:nvSpPr>
        <p:spPr>
          <a:xfrm>
            <a:off x="251520" y="2276872"/>
            <a:ext cx="576064" cy="29641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5" name="Pravokotnik 14"/>
          <p:cNvSpPr/>
          <p:nvPr/>
        </p:nvSpPr>
        <p:spPr>
          <a:xfrm>
            <a:off x="4932040" y="4077072"/>
            <a:ext cx="1368152" cy="29641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6" name="Pravokotnik 15"/>
          <p:cNvSpPr/>
          <p:nvPr/>
        </p:nvSpPr>
        <p:spPr>
          <a:xfrm>
            <a:off x="3059832" y="1988840"/>
            <a:ext cx="504056" cy="29641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7" name="Ograda vsebine 2"/>
          <p:cNvSpPr txBox="1">
            <a:spLocks/>
          </p:cNvSpPr>
          <p:nvPr/>
        </p:nvSpPr>
        <p:spPr>
          <a:xfrm>
            <a:off x="827584" y="5085184"/>
            <a:ext cx="7715200" cy="4690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sl-SI" dirty="0" smtClean="0"/>
              <a:t>strukture, ki jih avtor in analitik ne moreta nadzirati</a:t>
            </a:r>
            <a:endParaRPr kumimoji="0" lang="sl-SI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6" grpId="0" animBg="1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Ugotavljanje avtorstva besedil</a:t>
            </a:r>
            <a:endParaRPr lang="sl-SI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1043608" y="1988840"/>
          <a:ext cx="6552728" cy="2376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Področja uporabe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plagiatorstvo</a:t>
            </a:r>
          </a:p>
          <a:p>
            <a:pPr lvl="1">
              <a:buNone/>
            </a:pPr>
            <a:r>
              <a:rPr lang="sl-SI" dirty="0" smtClean="0"/>
              <a:t>K.  T. </a:t>
            </a:r>
            <a:r>
              <a:rPr lang="sl-SI" dirty="0" err="1" smtClean="0"/>
              <a:t>Guttenberg</a:t>
            </a:r>
            <a:r>
              <a:rPr lang="sl-SI" dirty="0" smtClean="0"/>
              <a:t>,  </a:t>
            </a:r>
            <a:r>
              <a:rPr lang="sl-SI" dirty="0" smtClean="0"/>
              <a:t>K. </a:t>
            </a:r>
            <a:r>
              <a:rPr lang="sl-SI" dirty="0" smtClean="0"/>
              <a:t>Markež</a:t>
            </a:r>
          </a:p>
          <a:p>
            <a:r>
              <a:rPr lang="sl-SI" dirty="0" smtClean="0"/>
              <a:t>anonimne grožnje</a:t>
            </a:r>
            <a:endParaRPr lang="pl-PL" dirty="0" smtClean="0"/>
          </a:p>
          <a:p>
            <a:pPr lvl="1">
              <a:buNone/>
            </a:pPr>
            <a:r>
              <a:rPr lang="pl-PL" dirty="0" smtClean="0"/>
              <a:t>G. </a:t>
            </a:r>
            <a:r>
              <a:rPr lang="sl-SI" dirty="0" smtClean="0"/>
              <a:t>Bush, K. Kresal, Z. Jelinčič, J. in U. Janša</a:t>
            </a:r>
          </a:p>
          <a:p>
            <a:r>
              <a:rPr lang="sl-SI" dirty="0" smtClean="0"/>
              <a:t>literarne vede</a:t>
            </a:r>
          </a:p>
          <a:p>
            <a:pPr lvl="1">
              <a:buNone/>
            </a:pPr>
            <a:r>
              <a:rPr lang="pt-BR" dirty="0" smtClean="0"/>
              <a:t>Eva Pacher</a:t>
            </a:r>
            <a:r>
              <a:rPr lang="sl-SI" dirty="0" smtClean="0"/>
              <a:t> (</a:t>
            </a:r>
            <a:r>
              <a:rPr lang="sl-SI" i="1" dirty="0" smtClean="0"/>
              <a:t>Čudoviti Klon</a:t>
            </a:r>
            <a:r>
              <a:rPr lang="sl-SI" dirty="0" smtClean="0"/>
              <a:t>), David Benjamin (</a:t>
            </a:r>
            <a:r>
              <a:rPr lang="pt-BR" i="1" dirty="0" smtClean="0"/>
              <a:t>Sedem</a:t>
            </a:r>
            <a:r>
              <a:rPr lang="sl-SI" dirty="0" smtClean="0"/>
              <a:t>)</a:t>
            </a:r>
          </a:p>
          <a:p>
            <a:r>
              <a:rPr lang="sl-SI" dirty="0" smtClean="0"/>
              <a:t>kadrovanje</a:t>
            </a:r>
          </a:p>
          <a:p>
            <a:pPr lvl="1">
              <a:buNone/>
            </a:pPr>
            <a:r>
              <a:rPr lang="sl-SI" dirty="0" smtClean="0"/>
              <a:t>“ljudje kot kapital in potencial podjetij” (Jackson 1999)</a:t>
            </a:r>
          </a:p>
          <a:p>
            <a:r>
              <a:rPr lang="pl-PL" dirty="0" smtClean="0"/>
              <a:t>profiliranje </a:t>
            </a:r>
            <a:r>
              <a:rPr lang="sl-SI" dirty="0" smtClean="0"/>
              <a:t>strank in njihovih kupnih navad</a:t>
            </a:r>
          </a:p>
          <a:p>
            <a:pPr lvl="1">
              <a:buNone/>
            </a:pPr>
            <a:r>
              <a:rPr lang="sl-SI" dirty="0" smtClean="0"/>
              <a:t>strategije ponudbe in oglaševanja (Shaw idr. 2001)</a:t>
            </a:r>
          </a:p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Metode</a:t>
            </a:r>
            <a:endParaRPr lang="sl-SI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755576" y="1685032"/>
          <a:ext cx="7560840" cy="4336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Prve analize</a:t>
            </a:r>
            <a:endParaRPr lang="sl-SI" dirty="0"/>
          </a:p>
        </p:txBody>
      </p:sp>
      <p:pic>
        <p:nvPicPr>
          <p:cNvPr id="5" name="BLOGGER_PHOTO_ID_5295343139939408722" descr="http://1.bp.blogspot.com/_okzuZPNhR8k/SXzWh6Pj21I/AAAAAAAAALI/Soyz9LlMUNs/s400/Blog+Mendenhall.jpg">
            <a:hlinkClick r:id="rId3"/>
          </p:cNvPr>
          <p:cNvPicPr>
            <a:picLocks noGrp="1"/>
          </p:cNvPicPr>
          <p:nvPr>
            <p:ph sz="quarter"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648" y="2204864"/>
            <a:ext cx="5472608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grada vsebine 2"/>
          <p:cNvSpPr txBox="1">
            <a:spLocks/>
          </p:cNvSpPr>
          <p:nvPr/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l-SI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Mendenhall</a:t>
            </a:r>
            <a:r>
              <a:rPr kumimoji="0" lang="sl-SI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l-P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(1887): </a:t>
            </a:r>
            <a:r>
              <a:rPr kumimoji="0" lang="sv-S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Shakespear</a:t>
            </a:r>
            <a:r>
              <a:rPr kumimoji="0" lang="sl-SI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e/Bacon/</a:t>
            </a:r>
            <a:r>
              <a:rPr kumimoji="0" lang="sv-S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Marlow</a:t>
            </a:r>
            <a:r>
              <a:rPr kumimoji="0" lang="sl-SI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endParaRPr kumimoji="0" lang="sv-SE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Študija primera: “Volivci v trenirkah”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467544" y="2780928"/>
            <a:ext cx="8208912" cy="3373835"/>
          </a:xfrm>
        </p:spPr>
        <p:txBody>
          <a:bodyPr>
            <a:normAutofit/>
          </a:bodyPr>
          <a:lstStyle/>
          <a:p>
            <a:r>
              <a:rPr lang="sl-SI" dirty="0" smtClean="0"/>
              <a:t>uradna spletna stran parlamentarne stranke</a:t>
            </a:r>
          </a:p>
          <a:p>
            <a:r>
              <a:rPr lang="sl-SI" dirty="0" smtClean="0"/>
              <a:t>psevdonim</a:t>
            </a:r>
            <a:endParaRPr lang="sl-SI" i="1" dirty="0"/>
          </a:p>
          <a:p>
            <a:r>
              <a:rPr lang="sl-SI" dirty="0" smtClean="0"/>
              <a:t>vznemirjena javnost: </a:t>
            </a:r>
          </a:p>
          <a:p>
            <a:pPr marL="514350" indent="-514350">
              <a:buAutoNum type="arabicPeriod"/>
            </a:pPr>
            <a:r>
              <a:rPr lang="sl-SI" dirty="0" smtClean="0"/>
              <a:t>“volivci </a:t>
            </a:r>
            <a:r>
              <a:rPr lang="sl-SI" dirty="0"/>
              <a:t>s tujim </a:t>
            </a:r>
            <a:r>
              <a:rPr lang="sl-SI" dirty="0" smtClean="0"/>
              <a:t>naglasom”</a:t>
            </a:r>
          </a:p>
          <a:p>
            <a:pPr marL="514350" indent="-514350">
              <a:buAutoNum type="arabicPeriod"/>
            </a:pPr>
            <a:r>
              <a:rPr lang="sl-SI" dirty="0" smtClean="0"/>
              <a:t>“volivci </a:t>
            </a:r>
            <a:r>
              <a:rPr lang="sl-SI" dirty="0"/>
              <a:t>v športnih oblačilih (</a:t>
            </a:r>
            <a:r>
              <a:rPr lang="sl-SI" dirty="0" smtClean="0"/>
              <a:t>trenirkah)</a:t>
            </a:r>
          </a:p>
          <a:p>
            <a:pPr marL="514350" indent="-514350">
              <a:buAutoNum type="arabicPeriod"/>
            </a:pPr>
            <a:r>
              <a:rPr lang="sl-SI" dirty="0" smtClean="0"/>
              <a:t>“s </a:t>
            </a:r>
            <a:r>
              <a:rPr lang="sl-SI" dirty="0"/>
              <a:t>kemičnim svinčnikom </a:t>
            </a:r>
            <a:r>
              <a:rPr lang="sl-SI" dirty="0" smtClean="0"/>
              <a:t>napisana številka, </a:t>
            </a:r>
            <a:r>
              <a:rPr lang="sl-SI" dirty="0"/>
              <a:t>ki jo morajo obkrožiti na glasovnici</a:t>
            </a:r>
            <a:r>
              <a:rPr lang="sl-SI" dirty="0" smtClean="0"/>
              <a:t>”</a:t>
            </a:r>
          </a:p>
        </p:txBody>
      </p:sp>
      <p:sp>
        <p:nvSpPr>
          <p:cNvPr id="4" name="Pravokotnik 3"/>
          <p:cNvSpPr/>
          <p:nvPr/>
        </p:nvSpPr>
        <p:spPr>
          <a:xfrm>
            <a:off x="611560" y="1700808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sl-SI" dirty="0" smtClean="0"/>
              <a:t>podoktorski projekt pri ARRS</a:t>
            </a:r>
          </a:p>
          <a:p>
            <a:pPr>
              <a:buNone/>
            </a:pPr>
            <a:r>
              <a:rPr lang="sl-SI" dirty="0" err="1" smtClean="0"/>
              <a:t>Trojina</a:t>
            </a:r>
            <a:r>
              <a:rPr lang="sl-SI" dirty="0" smtClean="0"/>
              <a:t>, Zavod za uporabno slovenistiko</a:t>
            </a:r>
          </a:p>
        </p:txBody>
      </p:sp>
    </p:spTree>
    <p:extLst>
      <p:ext uri="{BB962C8B-B14F-4D97-AF65-F5344CB8AC3E}">
        <p14:creationId xmlns:p14="http://schemas.microsoft.com/office/powerpoint/2010/main" xmlns="" val="386371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slovni izid">
  <a:themeElements>
    <a:clrScheme name="Sivin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Poslovni izi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oslovni izi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993</TotalTime>
  <Words>735</Words>
  <Application>Microsoft Office PowerPoint</Application>
  <PresentationFormat>Diaprojekcija na zaslonu (4:3)</PresentationFormat>
  <Paragraphs>121</Paragraphs>
  <Slides>20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20</vt:i4>
      </vt:variant>
    </vt:vector>
  </HeadingPairs>
  <TitlesOfParts>
    <vt:vector size="21" baseType="lpstr">
      <vt:lpstr>Poslovni izid</vt:lpstr>
      <vt:lpstr>Ugotavljanje avtorstva besedil: od strojnega učenja do jezikovne forenzike</vt:lpstr>
      <vt:lpstr>Diapozitiv 2</vt:lpstr>
      <vt:lpstr>Jezikovna forenzika</vt:lpstr>
      <vt:lpstr>Ugotavljanje avtorstva besedil</vt:lpstr>
      <vt:lpstr>Ugotavljanje avtorstva besedil</vt:lpstr>
      <vt:lpstr>Področja uporabe</vt:lpstr>
      <vt:lpstr>Metode</vt:lpstr>
      <vt:lpstr>Prve analize</vt:lpstr>
      <vt:lpstr>Študija primera: “Volivci v trenirkah”</vt:lpstr>
      <vt:lpstr>Hipoteza in zajem besedil</vt:lpstr>
      <vt:lpstr>Priprava besedil</vt:lpstr>
      <vt:lpstr>Izračun značilk</vt:lpstr>
      <vt:lpstr>Rezultati analize</vt:lpstr>
      <vt:lpstr>Razlikovalna moč značilk</vt:lpstr>
      <vt:lpstr>Diapozitiv 15</vt:lpstr>
      <vt:lpstr>Razlikovalna moč značilk</vt:lpstr>
      <vt:lpstr>Podobnost avtorjev z anonimnim besedilom</vt:lpstr>
      <vt:lpstr>Omejitve raziskave</vt:lpstr>
      <vt:lpstr>Odprta vprašanja</vt:lpstr>
      <vt:lpstr>Ugotavljanje avtorstva besedil: od strojnega učenja do jezikovne forenzike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Ana</dc:creator>
  <cp:lastModifiedBy>Ana</cp:lastModifiedBy>
  <cp:revision>87</cp:revision>
  <dcterms:created xsi:type="dcterms:W3CDTF">2015-03-28T13:15:01Z</dcterms:created>
  <dcterms:modified xsi:type="dcterms:W3CDTF">2015-04-16T11:03:31Z</dcterms:modified>
</cp:coreProperties>
</file>